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notesMasterIdLst>
    <p:notesMasterId r:id="rId37"/>
  </p:notesMasterIdLst>
  <p:handoutMasterIdLst>
    <p:handoutMasterId r:id="rId38"/>
  </p:handoutMasterIdLst>
  <p:sldIdLst>
    <p:sldId id="430" r:id="rId3"/>
    <p:sldId id="390" r:id="rId4"/>
    <p:sldId id="396" r:id="rId5"/>
    <p:sldId id="393" r:id="rId6"/>
    <p:sldId id="434" r:id="rId7"/>
    <p:sldId id="435" r:id="rId8"/>
    <p:sldId id="334" r:id="rId9"/>
    <p:sldId id="415" r:id="rId10"/>
    <p:sldId id="399" r:id="rId11"/>
    <p:sldId id="337" r:id="rId12"/>
    <p:sldId id="339" r:id="rId13"/>
    <p:sldId id="426" r:id="rId14"/>
    <p:sldId id="401" r:id="rId15"/>
    <p:sldId id="402" r:id="rId16"/>
    <p:sldId id="403" r:id="rId17"/>
    <p:sldId id="408" r:id="rId18"/>
    <p:sldId id="440" r:id="rId19"/>
    <p:sldId id="406" r:id="rId20"/>
    <p:sldId id="407" r:id="rId21"/>
    <p:sldId id="431" r:id="rId22"/>
    <p:sldId id="428" r:id="rId23"/>
    <p:sldId id="438" r:id="rId24"/>
    <p:sldId id="411" r:id="rId25"/>
    <p:sldId id="417" r:id="rId26"/>
    <p:sldId id="418" r:id="rId27"/>
    <p:sldId id="433" r:id="rId28"/>
    <p:sldId id="441" r:id="rId29"/>
    <p:sldId id="439" r:id="rId30"/>
    <p:sldId id="267" r:id="rId31"/>
    <p:sldId id="436" r:id="rId32"/>
    <p:sldId id="423" r:id="rId33"/>
    <p:sldId id="318" r:id="rId34"/>
    <p:sldId id="413" r:id="rId35"/>
    <p:sldId id="361" r:id="rId36"/>
  </p:sldIdLst>
  <p:sldSz cx="9144000" cy="6858000" type="screen4x3"/>
  <p:notesSz cx="6799263" cy="9929813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54E65"/>
    <a:srgbClr val="E75012"/>
    <a:srgbClr val="78B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36" autoAdjust="0"/>
    <p:restoredTop sz="83114" autoAdjust="0"/>
  </p:normalViewPr>
  <p:slideViewPr>
    <p:cSldViewPr snapToObjects="1" showGuides="1">
      <p:cViewPr varScale="1">
        <p:scale>
          <a:sx n="71" d="100"/>
          <a:sy n="71" d="100"/>
        </p:scale>
        <p:origin x="1013" y="58"/>
      </p:cViewPr>
      <p:guideLst>
        <p:guide orient="horz" pos="2069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7" d="100"/>
          <a:sy n="77" d="100"/>
        </p:scale>
        <p:origin x="2904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E10AF-52CD-4288-8F4A-BB3DCA059C94}" type="datetimeFigureOut">
              <a:rPr lang="sv-SE" smtClean="0"/>
              <a:t>2018-09-18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1A1FA-7997-437C-BB96-703E8FC1A4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1490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370CE-A945-49C0-898E-1BFF5075252B}" type="datetimeFigureOut">
              <a:rPr lang="sv-SE" smtClean="0"/>
              <a:t>2018-09-18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EA664-7DA8-4097-805C-1D61560B441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2182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EA664-7DA8-4097-805C-1D61560B441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6583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A4A6F-1A5A-4D28-B223-C6ADC3542DB4}" type="slidenum">
              <a:rPr lang="sv-SE" smtClean="0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4959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C79CF-5A61-4E30-9327-1174D3EA0512}" type="slidenum">
              <a:rPr lang="sv-SE" smtClean="0"/>
              <a:pPr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901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EA664-7DA8-4097-805C-1D61560B4410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7132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r>
              <a:rPr lang="sv-SE" baseline="0" dirty="0" smtClean="0"/>
              <a:t>LKAB är ansvariga för bygget och har upphandlat PEAB som bygger stadshuset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EA664-7DA8-4097-805C-1D61560B4410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5203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EA664-7DA8-4097-805C-1D61560B4410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7730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83142" tIns="41571" rIns="83142" bIns="41571" anchor="ctr"/>
          <a:lstStyle/>
          <a:p>
            <a:pPr eaLnBrk="1" hangingPunct="1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41340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83142" tIns="41571" rIns="83142" bIns="41571" anchor="ctr"/>
          <a:lstStyle/>
          <a:p>
            <a:pPr eaLnBrk="1" hangingPunct="1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054154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83142" tIns="41571" rIns="83142" bIns="41571" anchor="ctr"/>
          <a:lstStyle/>
          <a:p>
            <a:pPr eaLnBrk="1" hangingPunct="1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809807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A4A6F-1A5A-4D28-B223-C6ADC3542DB4}" type="slidenum">
              <a:rPr lang="sv-SE" smtClean="0">
                <a:solidFill>
                  <a:prstClr val="black"/>
                </a:solidFill>
              </a:rPr>
              <a:pPr/>
              <a:t>7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96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EA664-7DA8-4097-805C-1D61560B441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6534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B1C0535A-2180-49CB-98B3-44A7A27D0A09}" type="slidenum">
              <a:rPr lang="sv-SE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10</a:t>
            </a:fld>
            <a:endParaRPr lang="sv-SE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808038"/>
            <a:ext cx="5392738" cy="4044950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632" y="5121786"/>
            <a:ext cx="5392193" cy="4858023"/>
          </a:xfrm>
          <a:noFill/>
          <a:ln/>
        </p:spPr>
        <p:txBody>
          <a:bodyPr wrap="none" anchor="ctr"/>
          <a:lstStyle/>
          <a:p>
            <a:endParaRPr lang="sv-SE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712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EA664-7DA8-4097-805C-1D61560B4410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5800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EA664-7DA8-4097-805C-1D61560B4410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4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iruna komm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1220757"/>
            <a:ext cx="7931224" cy="696076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Georgia"/>
                <a:cs typeface="Georgia"/>
              </a:defRPr>
            </a:lvl1pPr>
          </a:lstStyle>
          <a:p>
            <a:r>
              <a:rPr lang="sv-SE" dirty="0" smtClean="0"/>
              <a:t>Klicka för rubrik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988840"/>
            <a:ext cx="7931224" cy="4320480"/>
          </a:xfrm>
          <a:prstGeom prst="rect">
            <a:avLst/>
          </a:prstGeom>
        </p:spPr>
        <p:txBody>
          <a:bodyPr/>
          <a:lstStyle>
            <a:lvl1pPr marL="180000" indent="-180000">
              <a:defRPr sz="1800">
                <a:latin typeface="Lucida Sans Unicode" pitchFamily="34" charset="0"/>
                <a:cs typeface="Lucida Sans Unicode" pitchFamily="34" charset="0"/>
              </a:defRPr>
            </a:lvl1pPr>
            <a:lvl2pPr marL="449263" indent="-177800">
              <a:buFont typeface="Arial"/>
              <a:buChar char="•"/>
              <a:defRPr sz="1800" baseline="0">
                <a:latin typeface="Lucida Sans Unicode" pitchFamily="34" charset="0"/>
                <a:cs typeface="Lucida Sans Unicode" pitchFamily="34" charset="0"/>
              </a:defRPr>
            </a:lvl2pPr>
            <a:lvl3pPr marL="719138" indent="-177800">
              <a:defRPr sz="1600">
                <a:latin typeface="Lucida Sans Unicode" pitchFamily="34" charset="0"/>
                <a:cs typeface="Lucida Sans Unicode" pitchFamily="34" charset="0"/>
              </a:defRPr>
            </a:lvl3pPr>
            <a:lvl4pPr marL="982663" indent="-177800">
              <a:buFont typeface="Arial"/>
              <a:buChar char="•"/>
              <a:defRPr sz="1400">
                <a:latin typeface="Lucida Sans Unicode" pitchFamily="34" charset="0"/>
                <a:cs typeface="Lucida Sans Unicode" pitchFamily="34" charset="0"/>
              </a:defRPr>
            </a:lvl4pPr>
            <a:lvl5pPr marL="1346200" indent="-271463">
              <a:defRPr sz="1400"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sv-SE" dirty="0" smtClean="0"/>
              <a:t>Klicka för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4" name="Picture 5" descr="horn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04" y="55337"/>
            <a:ext cx="2645488" cy="853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5EF4B6-C164-5149-9023-9BE94D37478F}" type="datetimeFigureOut">
              <a:rPr lang="sv-SE" smtClean="0"/>
              <a:pPr/>
              <a:t>2018-09-18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0B0B21-215E-604F-87FD-62903F5CE12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984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iruna komm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1220757"/>
            <a:ext cx="7931224" cy="696076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Georgia"/>
                <a:cs typeface="Georgia"/>
              </a:defRPr>
            </a:lvl1pPr>
          </a:lstStyle>
          <a:p>
            <a:r>
              <a:rPr lang="sv-SE" dirty="0" smtClean="0"/>
              <a:t>Klicka för rubrik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988840"/>
            <a:ext cx="7931224" cy="4320480"/>
          </a:xfrm>
          <a:prstGeom prst="rect">
            <a:avLst/>
          </a:prstGeom>
        </p:spPr>
        <p:txBody>
          <a:bodyPr/>
          <a:lstStyle>
            <a:lvl1pPr marL="180000" indent="-180000">
              <a:defRPr sz="1800">
                <a:latin typeface="Lucida Sans Unicode" pitchFamily="34" charset="0"/>
                <a:cs typeface="Lucida Sans Unicode" pitchFamily="34" charset="0"/>
              </a:defRPr>
            </a:lvl1pPr>
            <a:lvl2pPr marL="449263" indent="-177800">
              <a:buFont typeface="Arial"/>
              <a:buChar char="•"/>
              <a:defRPr sz="1800" baseline="0">
                <a:latin typeface="Lucida Sans Unicode" pitchFamily="34" charset="0"/>
                <a:cs typeface="Lucida Sans Unicode" pitchFamily="34" charset="0"/>
              </a:defRPr>
            </a:lvl2pPr>
            <a:lvl3pPr marL="719138" indent="-177800">
              <a:defRPr sz="1600">
                <a:latin typeface="Lucida Sans Unicode" pitchFamily="34" charset="0"/>
                <a:cs typeface="Lucida Sans Unicode" pitchFamily="34" charset="0"/>
              </a:defRPr>
            </a:lvl3pPr>
            <a:lvl4pPr marL="982663" indent="-177800">
              <a:buFont typeface="Arial"/>
              <a:buChar char="•"/>
              <a:defRPr sz="1400">
                <a:latin typeface="Lucida Sans Unicode" pitchFamily="34" charset="0"/>
                <a:cs typeface="Lucida Sans Unicode" pitchFamily="34" charset="0"/>
              </a:defRPr>
            </a:lvl4pPr>
            <a:lvl5pPr marL="1346200" indent="-271463">
              <a:defRPr sz="1400"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sv-SE" dirty="0" smtClean="0"/>
              <a:t>Klicka för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4" name="Picture 5" descr="horn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04" y="55337"/>
            <a:ext cx="2645488" cy="85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77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rn- och utbildningsförvaltn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1220757"/>
            <a:ext cx="7931224" cy="696076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Georgia"/>
                <a:cs typeface="Georgia"/>
              </a:defRPr>
            </a:lvl1pPr>
          </a:lstStyle>
          <a:p>
            <a:r>
              <a:rPr lang="sv-SE" dirty="0" smtClean="0"/>
              <a:t>Klicka för rubrik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988840"/>
            <a:ext cx="7931224" cy="4320480"/>
          </a:xfrm>
          <a:prstGeom prst="rect">
            <a:avLst/>
          </a:prstGeom>
        </p:spPr>
        <p:txBody>
          <a:bodyPr/>
          <a:lstStyle>
            <a:lvl1pPr marL="180000" indent="-180000">
              <a:defRPr sz="1800">
                <a:latin typeface="Lucida Sans Unicode" pitchFamily="34" charset="0"/>
                <a:cs typeface="Lucida Sans Unicode" pitchFamily="34" charset="0"/>
              </a:defRPr>
            </a:lvl1pPr>
            <a:lvl2pPr marL="449263" indent="-177800">
              <a:buFont typeface="Arial"/>
              <a:buChar char="•"/>
              <a:defRPr sz="1800" baseline="0">
                <a:latin typeface="Lucida Sans Unicode" pitchFamily="34" charset="0"/>
                <a:cs typeface="Lucida Sans Unicode" pitchFamily="34" charset="0"/>
              </a:defRPr>
            </a:lvl2pPr>
            <a:lvl3pPr marL="719138" indent="-177800">
              <a:defRPr sz="1600">
                <a:latin typeface="Lucida Sans Unicode" pitchFamily="34" charset="0"/>
                <a:cs typeface="Lucida Sans Unicode" pitchFamily="34" charset="0"/>
              </a:defRPr>
            </a:lvl3pPr>
            <a:lvl4pPr marL="982663" indent="-177800">
              <a:buFont typeface="Arial"/>
              <a:buChar char="•"/>
              <a:defRPr sz="1400">
                <a:latin typeface="Lucida Sans Unicode" pitchFamily="34" charset="0"/>
                <a:cs typeface="Lucida Sans Unicode" pitchFamily="34" charset="0"/>
              </a:defRPr>
            </a:lvl4pPr>
            <a:lvl5pPr marL="1346200" indent="-271463">
              <a:defRPr sz="1400"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sv-SE" dirty="0" smtClean="0"/>
              <a:t>Klicka för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5" name="Bildobjekt 4" descr="Kiruna_liggande_barn_ungdom_skuggad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4" y="235203"/>
            <a:ext cx="2642534" cy="63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08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ritids- och kulturförvaltn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1220757"/>
            <a:ext cx="7931224" cy="696076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Georgia"/>
                <a:cs typeface="Georgia"/>
              </a:defRPr>
            </a:lvl1pPr>
          </a:lstStyle>
          <a:p>
            <a:r>
              <a:rPr lang="sv-SE" dirty="0" smtClean="0"/>
              <a:t>Klicka för rubrik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988840"/>
            <a:ext cx="7931224" cy="4320480"/>
          </a:xfrm>
          <a:prstGeom prst="rect">
            <a:avLst/>
          </a:prstGeom>
        </p:spPr>
        <p:txBody>
          <a:bodyPr/>
          <a:lstStyle>
            <a:lvl1pPr marL="180000" indent="-180000">
              <a:defRPr sz="1800">
                <a:latin typeface="Lucida Sans Unicode" pitchFamily="34" charset="0"/>
                <a:cs typeface="Lucida Sans Unicode" pitchFamily="34" charset="0"/>
              </a:defRPr>
            </a:lvl1pPr>
            <a:lvl2pPr marL="449263" indent="-177800">
              <a:buFont typeface="Arial"/>
              <a:buChar char="•"/>
              <a:defRPr sz="1800" baseline="0">
                <a:latin typeface="Lucida Sans Unicode" pitchFamily="34" charset="0"/>
                <a:cs typeface="Lucida Sans Unicode" pitchFamily="34" charset="0"/>
              </a:defRPr>
            </a:lvl2pPr>
            <a:lvl3pPr marL="719138" indent="-177800">
              <a:defRPr sz="1600">
                <a:latin typeface="Lucida Sans Unicode" pitchFamily="34" charset="0"/>
                <a:cs typeface="Lucida Sans Unicode" pitchFamily="34" charset="0"/>
              </a:defRPr>
            </a:lvl3pPr>
            <a:lvl4pPr marL="982663" indent="-177800">
              <a:buFont typeface="Arial"/>
              <a:buChar char="•"/>
              <a:defRPr sz="1400">
                <a:latin typeface="Lucida Sans Unicode" pitchFamily="34" charset="0"/>
                <a:cs typeface="Lucida Sans Unicode" pitchFamily="34" charset="0"/>
              </a:defRPr>
            </a:lvl4pPr>
            <a:lvl5pPr marL="1346200" indent="-271463">
              <a:defRPr sz="1400"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sv-SE" dirty="0" smtClean="0"/>
              <a:t>Klicka för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5" name="Bildobjekt 4" descr="Kiruna_liggande_fritid_kultur_skuggad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7" y="231064"/>
            <a:ext cx="2374506" cy="62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5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ommunkonto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1220757"/>
            <a:ext cx="7931224" cy="696076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Georgia"/>
                <a:cs typeface="Georgia"/>
              </a:defRPr>
            </a:lvl1pPr>
          </a:lstStyle>
          <a:p>
            <a:r>
              <a:rPr lang="sv-SE" dirty="0" smtClean="0"/>
              <a:t>Klicka för rubrik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988840"/>
            <a:ext cx="7931224" cy="4320480"/>
          </a:xfrm>
          <a:prstGeom prst="rect">
            <a:avLst/>
          </a:prstGeom>
        </p:spPr>
        <p:txBody>
          <a:bodyPr/>
          <a:lstStyle>
            <a:lvl1pPr marL="180000" indent="-180000">
              <a:defRPr sz="1800">
                <a:latin typeface="Lucida Sans Unicode" pitchFamily="34" charset="0"/>
                <a:cs typeface="Lucida Sans Unicode" pitchFamily="34" charset="0"/>
              </a:defRPr>
            </a:lvl1pPr>
            <a:lvl2pPr marL="449263" indent="-177800">
              <a:buFont typeface="Arial"/>
              <a:buChar char="•"/>
              <a:defRPr sz="1800" baseline="0">
                <a:latin typeface="Lucida Sans Unicode" pitchFamily="34" charset="0"/>
                <a:cs typeface="Lucida Sans Unicode" pitchFamily="34" charset="0"/>
              </a:defRPr>
            </a:lvl2pPr>
            <a:lvl3pPr marL="719138" indent="-177800">
              <a:defRPr sz="1600">
                <a:latin typeface="Lucida Sans Unicode" pitchFamily="34" charset="0"/>
                <a:cs typeface="Lucida Sans Unicode" pitchFamily="34" charset="0"/>
              </a:defRPr>
            </a:lvl3pPr>
            <a:lvl4pPr marL="982663" indent="-177800">
              <a:buFont typeface="Arial"/>
              <a:buChar char="•"/>
              <a:defRPr sz="1400">
                <a:latin typeface="Lucida Sans Unicode" pitchFamily="34" charset="0"/>
                <a:cs typeface="Lucida Sans Unicode" pitchFamily="34" charset="0"/>
              </a:defRPr>
            </a:lvl4pPr>
            <a:lvl5pPr marL="1346200" indent="-271463">
              <a:defRPr sz="1400"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sv-SE" dirty="0" smtClean="0"/>
              <a:t>Klicka för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0819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iljö- och samhällsbyggnadsförvaltn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1220757"/>
            <a:ext cx="7931224" cy="696076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Georgia"/>
                <a:cs typeface="Georgia"/>
              </a:defRPr>
            </a:lvl1pPr>
          </a:lstStyle>
          <a:p>
            <a:r>
              <a:rPr lang="sv-SE" dirty="0" smtClean="0"/>
              <a:t>Klicka för rubrik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988840"/>
            <a:ext cx="7931224" cy="4320480"/>
          </a:xfrm>
          <a:prstGeom prst="rect">
            <a:avLst/>
          </a:prstGeom>
        </p:spPr>
        <p:txBody>
          <a:bodyPr/>
          <a:lstStyle>
            <a:lvl1pPr marL="180000" indent="-180000">
              <a:defRPr sz="1800">
                <a:latin typeface="Lucida Sans Unicode" pitchFamily="34" charset="0"/>
                <a:cs typeface="Lucida Sans Unicode" pitchFamily="34" charset="0"/>
              </a:defRPr>
            </a:lvl1pPr>
            <a:lvl2pPr marL="449263" indent="-177800">
              <a:buFont typeface="Arial"/>
              <a:buChar char="•"/>
              <a:defRPr sz="1800" baseline="0">
                <a:latin typeface="Lucida Sans Unicode" pitchFamily="34" charset="0"/>
                <a:cs typeface="Lucida Sans Unicode" pitchFamily="34" charset="0"/>
              </a:defRPr>
            </a:lvl2pPr>
            <a:lvl3pPr marL="719138" indent="-177800">
              <a:defRPr sz="1600">
                <a:latin typeface="Lucida Sans Unicode" pitchFamily="34" charset="0"/>
                <a:cs typeface="Lucida Sans Unicode" pitchFamily="34" charset="0"/>
              </a:defRPr>
            </a:lvl3pPr>
            <a:lvl4pPr marL="982663" indent="-177800">
              <a:buFont typeface="Arial"/>
              <a:buChar char="•"/>
              <a:defRPr sz="1400">
                <a:latin typeface="Lucida Sans Unicode" pitchFamily="34" charset="0"/>
                <a:cs typeface="Lucida Sans Unicode" pitchFamily="34" charset="0"/>
              </a:defRPr>
            </a:lvl4pPr>
            <a:lvl5pPr marL="1346200" indent="-271463">
              <a:defRPr sz="1400"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sv-SE" dirty="0" smtClean="0"/>
              <a:t>Klicka för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5" name="Bildobjekt 4" descr="Kiruna_liggande_miljo_samhall_skuggad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8" y="235248"/>
            <a:ext cx="3068852" cy="62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9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iljökonto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1220757"/>
            <a:ext cx="7931224" cy="696076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Georgia"/>
                <a:cs typeface="Georgia"/>
              </a:defRPr>
            </a:lvl1pPr>
          </a:lstStyle>
          <a:p>
            <a:r>
              <a:rPr lang="sv-SE" dirty="0" smtClean="0"/>
              <a:t>Klicka för rubrik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988840"/>
            <a:ext cx="7931224" cy="4320480"/>
          </a:xfrm>
          <a:prstGeom prst="rect">
            <a:avLst/>
          </a:prstGeom>
        </p:spPr>
        <p:txBody>
          <a:bodyPr/>
          <a:lstStyle>
            <a:lvl1pPr marL="180000" indent="-180000">
              <a:defRPr sz="1800">
                <a:latin typeface="Lucida Sans Unicode" pitchFamily="34" charset="0"/>
                <a:cs typeface="Lucida Sans Unicode" pitchFamily="34" charset="0"/>
              </a:defRPr>
            </a:lvl1pPr>
            <a:lvl2pPr marL="449263" indent="-177800">
              <a:buFont typeface="Arial"/>
              <a:buChar char="•"/>
              <a:defRPr sz="1800" baseline="0">
                <a:latin typeface="Lucida Sans Unicode" pitchFamily="34" charset="0"/>
                <a:cs typeface="Lucida Sans Unicode" pitchFamily="34" charset="0"/>
              </a:defRPr>
            </a:lvl2pPr>
            <a:lvl3pPr marL="719138" indent="-177800">
              <a:defRPr sz="1600">
                <a:latin typeface="Lucida Sans Unicode" pitchFamily="34" charset="0"/>
                <a:cs typeface="Lucida Sans Unicode" pitchFamily="34" charset="0"/>
              </a:defRPr>
            </a:lvl3pPr>
            <a:lvl4pPr marL="982663" indent="-177800">
              <a:buFont typeface="Arial"/>
              <a:buChar char="•"/>
              <a:defRPr sz="1400">
                <a:latin typeface="Lucida Sans Unicode" pitchFamily="34" charset="0"/>
                <a:cs typeface="Lucida Sans Unicode" pitchFamily="34" charset="0"/>
              </a:defRPr>
            </a:lvl4pPr>
            <a:lvl5pPr marL="1346200" indent="-271463">
              <a:defRPr sz="1400"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sv-SE" dirty="0" smtClean="0"/>
              <a:t>Klicka för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5" name="Bildobjekt 4" descr="Kiruna_liggande_miljokont_skuggad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9" y="234231"/>
            <a:ext cx="2415831" cy="64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03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äddningstjän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1220757"/>
            <a:ext cx="7931224" cy="696076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Georgia"/>
                <a:cs typeface="Georgia"/>
              </a:defRPr>
            </a:lvl1pPr>
          </a:lstStyle>
          <a:p>
            <a:r>
              <a:rPr lang="sv-SE" dirty="0" smtClean="0"/>
              <a:t>Klicka för rubrik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988840"/>
            <a:ext cx="7931224" cy="4320480"/>
          </a:xfrm>
          <a:prstGeom prst="rect">
            <a:avLst/>
          </a:prstGeom>
        </p:spPr>
        <p:txBody>
          <a:bodyPr/>
          <a:lstStyle>
            <a:lvl1pPr marL="180000" indent="-180000">
              <a:defRPr sz="1800">
                <a:latin typeface="Lucida Sans Unicode" pitchFamily="34" charset="0"/>
                <a:cs typeface="Lucida Sans Unicode" pitchFamily="34" charset="0"/>
              </a:defRPr>
            </a:lvl1pPr>
            <a:lvl2pPr marL="449263" indent="-177800">
              <a:buFont typeface="Arial"/>
              <a:buChar char="•"/>
              <a:defRPr sz="1800" baseline="0">
                <a:latin typeface="Lucida Sans Unicode" pitchFamily="34" charset="0"/>
                <a:cs typeface="Lucida Sans Unicode" pitchFamily="34" charset="0"/>
              </a:defRPr>
            </a:lvl2pPr>
            <a:lvl3pPr marL="719138" indent="-177800">
              <a:defRPr sz="1600">
                <a:latin typeface="Lucida Sans Unicode" pitchFamily="34" charset="0"/>
                <a:cs typeface="Lucida Sans Unicode" pitchFamily="34" charset="0"/>
              </a:defRPr>
            </a:lvl3pPr>
            <a:lvl4pPr marL="982663" indent="-177800">
              <a:buFont typeface="Arial"/>
              <a:buChar char="•"/>
              <a:defRPr sz="1400">
                <a:latin typeface="Lucida Sans Unicode" pitchFamily="34" charset="0"/>
                <a:cs typeface="Lucida Sans Unicode" pitchFamily="34" charset="0"/>
              </a:defRPr>
            </a:lvl4pPr>
            <a:lvl5pPr marL="1346200" indent="-271463">
              <a:defRPr sz="1400"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sv-SE" dirty="0" smtClean="0"/>
              <a:t>Klicka för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5" name="Bildobjekt 4" descr="Kiruna_liggande_raddningstjanst_skuggad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9" y="234233"/>
            <a:ext cx="2399926" cy="6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76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cialförvaltn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1220757"/>
            <a:ext cx="7931224" cy="696076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Georgia"/>
                <a:cs typeface="Georgia"/>
              </a:defRPr>
            </a:lvl1pPr>
          </a:lstStyle>
          <a:p>
            <a:r>
              <a:rPr lang="sv-SE" dirty="0" smtClean="0"/>
              <a:t>Klicka för rubrik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988840"/>
            <a:ext cx="7931224" cy="4320480"/>
          </a:xfrm>
          <a:prstGeom prst="rect">
            <a:avLst/>
          </a:prstGeom>
        </p:spPr>
        <p:txBody>
          <a:bodyPr/>
          <a:lstStyle>
            <a:lvl1pPr marL="180000" indent="-180000">
              <a:defRPr sz="1800">
                <a:latin typeface="Lucida Sans Unicode" pitchFamily="34" charset="0"/>
                <a:cs typeface="Lucida Sans Unicode" pitchFamily="34" charset="0"/>
              </a:defRPr>
            </a:lvl1pPr>
            <a:lvl2pPr marL="449263" indent="-177800">
              <a:buFont typeface="Arial"/>
              <a:buChar char="•"/>
              <a:defRPr sz="1800" baseline="0">
                <a:latin typeface="Lucida Sans Unicode" pitchFamily="34" charset="0"/>
                <a:cs typeface="Lucida Sans Unicode" pitchFamily="34" charset="0"/>
              </a:defRPr>
            </a:lvl2pPr>
            <a:lvl3pPr marL="719138" indent="-177800">
              <a:defRPr sz="1600">
                <a:latin typeface="Lucida Sans Unicode" pitchFamily="34" charset="0"/>
                <a:cs typeface="Lucida Sans Unicode" pitchFamily="34" charset="0"/>
              </a:defRPr>
            </a:lvl3pPr>
            <a:lvl4pPr marL="982663" indent="-177800">
              <a:buFont typeface="Arial"/>
              <a:buChar char="•"/>
              <a:defRPr sz="1400">
                <a:latin typeface="Lucida Sans Unicode" pitchFamily="34" charset="0"/>
                <a:cs typeface="Lucida Sans Unicode" pitchFamily="34" charset="0"/>
              </a:defRPr>
            </a:lvl4pPr>
            <a:lvl5pPr marL="1346200" indent="-271463">
              <a:defRPr sz="1400"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sv-SE" dirty="0" smtClean="0"/>
              <a:t>Klicka för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5" name="Bildobjekt 4" descr="Kiruna_liggande_soc_skuggad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23" y="235248"/>
            <a:ext cx="2395766" cy="63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4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0425" cy="4730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779F5-260A-4DE5-8202-0A828F51ECC8}" type="slidenum">
              <a:rPr lang="sv-SE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0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rn- och utbildningsförvaltn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1220757"/>
            <a:ext cx="7931224" cy="696076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Georgia"/>
                <a:cs typeface="Georgia"/>
              </a:defRPr>
            </a:lvl1pPr>
          </a:lstStyle>
          <a:p>
            <a:r>
              <a:rPr lang="sv-SE" dirty="0" smtClean="0"/>
              <a:t>Klicka för rubrik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988840"/>
            <a:ext cx="7931224" cy="4320480"/>
          </a:xfrm>
          <a:prstGeom prst="rect">
            <a:avLst/>
          </a:prstGeom>
        </p:spPr>
        <p:txBody>
          <a:bodyPr/>
          <a:lstStyle>
            <a:lvl1pPr marL="180000" indent="-180000">
              <a:defRPr sz="1800">
                <a:latin typeface="Lucida Sans Unicode" pitchFamily="34" charset="0"/>
                <a:cs typeface="Lucida Sans Unicode" pitchFamily="34" charset="0"/>
              </a:defRPr>
            </a:lvl1pPr>
            <a:lvl2pPr marL="449263" indent="-177800">
              <a:buFont typeface="Arial"/>
              <a:buChar char="•"/>
              <a:defRPr sz="1800" baseline="0">
                <a:latin typeface="Lucida Sans Unicode" pitchFamily="34" charset="0"/>
                <a:cs typeface="Lucida Sans Unicode" pitchFamily="34" charset="0"/>
              </a:defRPr>
            </a:lvl2pPr>
            <a:lvl3pPr marL="719138" indent="-177800">
              <a:defRPr sz="1600">
                <a:latin typeface="Lucida Sans Unicode" pitchFamily="34" charset="0"/>
                <a:cs typeface="Lucida Sans Unicode" pitchFamily="34" charset="0"/>
              </a:defRPr>
            </a:lvl3pPr>
            <a:lvl4pPr marL="982663" indent="-177800">
              <a:buFont typeface="Arial"/>
              <a:buChar char="•"/>
              <a:defRPr sz="1400">
                <a:latin typeface="Lucida Sans Unicode" pitchFamily="34" charset="0"/>
                <a:cs typeface="Lucida Sans Unicode" pitchFamily="34" charset="0"/>
              </a:defRPr>
            </a:lvl4pPr>
            <a:lvl5pPr marL="1346200" indent="-271463">
              <a:defRPr sz="1400"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sv-SE" dirty="0" smtClean="0"/>
              <a:t>Klicka för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5" name="Bildobjekt 4" descr="Kiruna_liggande_barn_ungdom_skuggad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4" y="235203"/>
            <a:ext cx="2642534" cy="63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15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29AE5DE-B514-41EE-A37B-3468CF1069F1}" type="datetimeFigureOut">
              <a:rPr lang="sv-SE" smtClean="0"/>
              <a:t>2018-09-18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8FF58F9-61F7-4871-9352-7791C92076E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7384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ritids- och kulturförvaltn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1220757"/>
            <a:ext cx="7931224" cy="696076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Georgia"/>
                <a:cs typeface="Georgia"/>
              </a:defRPr>
            </a:lvl1pPr>
          </a:lstStyle>
          <a:p>
            <a:r>
              <a:rPr lang="sv-SE" dirty="0" smtClean="0"/>
              <a:t>Klicka för rubrik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988840"/>
            <a:ext cx="7931224" cy="4320480"/>
          </a:xfrm>
          <a:prstGeom prst="rect">
            <a:avLst/>
          </a:prstGeom>
        </p:spPr>
        <p:txBody>
          <a:bodyPr/>
          <a:lstStyle>
            <a:lvl1pPr marL="180000" indent="-180000">
              <a:defRPr sz="1800">
                <a:latin typeface="Lucida Sans Unicode" pitchFamily="34" charset="0"/>
                <a:cs typeface="Lucida Sans Unicode" pitchFamily="34" charset="0"/>
              </a:defRPr>
            </a:lvl1pPr>
            <a:lvl2pPr marL="449263" indent="-177800">
              <a:buFont typeface="Arial"/>
              <a:buChar char="•"/>
              <a:defRPr sz="1800" baseline="0">
                <a:latin typeface="Lucida Sans Unicode" pitchFamily="34" charset="0"/>
                <a:cs typeface="Lucida Sans Unicode" pitchFamily="34" charset="0"/>
              </a:defRPr>
            </a:lvl2pPr>
            <a:lvl3pPr marL="719138" indent="-177800">
              <a:defRPr sz="1600">
                <a:latin typeface="Lucida Sans Unicode" pitchFamily="34" charset="0"/>
                <a:cs typeface="Lucida Sans Unicode" pitchFamily="34" charset="0"/>
              </a:defRPr>
            </a:lvl3pPr>
            <a:lvl4pPr marL="982663" indent="-177800">
              <a:buFont typeface="Arial"/>
              <a:buChar char="•"/>
              <a:defRPr sz="1400">
                <a:latin typeface="Lucida Sans Unicode" pitchFamily="34" charset="0"/>
                <a:cs typeface="Lucida Sans Unicode" pitchFamily="34" charset="0"/>
              </a:defRPr>
            </a:lvl4pPr>
            <a:lvl5pPr marL="1346200" indent="-271463">
              <a:defRPr sz="1400"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sv-SE" dirty="0" smtClean="0"/>
              <a:t>Klicka för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5" name="Bildobjekt 4" descr="Kiruna_liggande_fritid_kultur_skuggad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7" y="231064"/>
            <a:ext cx="2374506" cy="62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8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ommunkonto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1220757"/>
            <a:ext cx="7931224" cy="696076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Georgia"/>
                <a:cs typeface="Georgia"/>
              </a:defRPr>
            </a:lvl1pPr>
          </a:lstStyle>
          <a:p>
            <a:r>
              <a:rPr lang="sv-SE" dirty="0" smtClean="0"/>
              <a:t>Klicka för rubrik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988840"/>
            <a:ext cx="7931224" cy="4320480"/>
          </a:xfrm>
          <a:prstGeom prst="rect">
            <a:avLst/>
          </a:prstGeom>
        </p:spPr>
        <p:txBody>
          <a:bodyPr/>
          <a:lstStyle>
            <a:lvl1pPr marL="180000" indent="-180000">
              <a:defRPr sz="1800">
                <a:latin typeface="Lucida Sans Unicode" pitchFamily="34" charset="0"/>
                <a:cs typeface="Lucida Sans Unicode" pitchFamily="34" charset="0"/>
              </a:defRPr>
            </a:lvl1pPr>
            <a:lvl2pPr marL="449263" indent="-177800">
              <a:buFont typeface="Arial"/>
              <a:buChar char="•"/>
              <a:defRPr sz="1800" baseline="0">
                <a:latin typeface="Lucida Sans Unicode" pitchFamily="34" charset="0"/>
                <a:cs typeface="Lucida Sans Unicode" pitchFamily="34" charset="0"/>
              </a:defRPr>
            </a:lvl2pPr>
            <a:lvl3pPr marL="719138" indent="-177800">
              <a:defRPr sz="1600">
                <a:latin typeface="Lucida Sans Unicode" pitchFamily="34" charset="0"/>
                <a:cs typeface="Lucida Sans Unicode" pitchFamily="34" charset="0"/>
              </a:defRPr>
            </a:lvl3pPr>
            <a:lvl4pPr marL="982663" indent="-177800">
              <a:buFont typeface="Arial"/>
              <a:buChar char="•"/>
              <a:defRPr sz="1400">
                <a:latin typeface="Lucida Sans Unicode" pitchFamily="34" charset="0"/>
                <a:cs typeface="Lucida Sans Unicode" pitchFamily="34" charset="0"/>
              </a:defRPr>
            </a:lvl4pPr>
            <a:lvl5pPr marL="1346200" indent="-271463">
              <a:defRPr sz="1400"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sv-SE" dirty="0" smtClean="0"/>
              <a:t>Klicka för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5" name="Bildobjekt 4" descr="Kiruna_liggande_kommunkontor_skuggad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35248"/>
            <a:ext cx="2400300" cy="63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8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iljö- och samhällsbyggnadsförvaltn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1220757"/>
            <a:ext cx="7931224" cy="696076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Georgia"/>
                <a:cs typeface="Georgia"/>
              </a:defRPr>
            </a:lvl1pPr>
          </a:lstStyle>
          <a:p>
            <a:r>
              <a:rPr lang="sv-SE" dirty="0" smtClean="0"/>
              <a:t>Klicka för rubrik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988840"/>
            <a:ext cx="7931224" cy="4320480"/>
          </a:xfrm>
          <a:prstGeom prst="rect">
            <a:avLst/>
          </a:prstGeom>
        </p:spPr>
        <p:txBody>
          <a:bodyPr/>
          <a:lstStyle>
            <a:lvl1pPr marL="180000" indent="-180000">
              <a:defRPr sz="1800">
                <a:latin typeface="Lucida Sans Unicode" pitchFamily="34" charset="0"/>
                <a:cs typeface="Lucida Sans Unicode" pitchFamily="34" charset="0"/>
              </a:defRPr>
            </a:lvl1pPr>
            <a:lvl2pPr marL="449263" indent="-177800">
              <a:buFont typeface="Arial"/>
              <a:buChar char="•"/>
              <a:defRPr sz="1800" baseline="0">
                <a:latin typeface="Lucida Sans Unicode" pitchFamily="34" charset="0"/>
                <a:cs typeface="Lucida Sans Unicode" pitchFamily="34" charset="0"/>
              </a:defRPr>
            </a:lvl2pPr>
            <a:lvl3pPr marL="719138" indent="-177800">
              <a:defRPr sz="1600">
                <a:latin typeface="Lucida Sans Unicode" pitchFamily="34" charset="0"/>
                <a:cs typeface="Lucida Sans Unicode" pitchFamily="34" charset="0"/>
              </a:defRPr>
            </a:lvl3pPr>
            <a:lvl4pPr marL="982663" indent="-177800">
              <a:buFont typeface="Arial"/>
              <a:buChar char="•"/>
              <a:defRPr sz="1400">
                <a:latin typeface="Lucida Sans Unicode" pitchFamily="34" charset="0"/>
                <a:cs typeface="Lucida Sans Unicode" pitchFamily="34" charset="0"/>
              </a:defRPr>
            </a:lvl4pPr>
            <a:lvl5pPr marL="1346200" indent="-271463">
              <a:defRPr sz="1400"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sv-SE" dirty="0" smtClean="0"/>
              <a:t>Klicka för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5" name="Bildobjekt 4" descr="Kiruna_liggande_miljo_samhall_skuggad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8" y="235248"/>
            <a:ext cx="3068852" cy="62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8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iljökonto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1220757"/>
            <a:ext cx="7931224" cy="696076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Georgia"/>
                <a:cs typeface="Georgia"/>
              </a:defRPr>
            </a:lvl1pPr>
          </a:lstStyle>
          <a:p>
            <a:r>
              <a:rPr lang="sv-SE" dirty="0" smtClean="0"/>
              <a:t>Klicka för rubrik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988840"/>
            <a:ext cx="7931224" cy="4320480"/>
          </a:xfrm>
          <a:prstGeom prst="rect">
            <a:avLst/>
          </a:prstGeom>
        </p:spPr>
        <p:txBody>
          <a:bodyPr/>
          <a:lstStyle>
            <a:lvl1pPr marL="180000" indent="-180000">
              <a:defRPr sz="1800">
                <a:latin typeface="Lucida Sans Unicode" pitchFamily="34" charset="0"/>
                <a:cs typeface="Lucida Sans Unicode" pitchFamily="34" charset="0"/>
              </a:defRPr>
            </a:lvl1pPr>
            <a:lvl2pPr marL="449263" indent="-177800">
              <a:buFont typeface="Arial"/>
              <a:buChar char="•"/>
              <a:defRPr sz="1800" baseline="0">
                <a:latin typeface="Lucida Sans Unicode" pitchFamily="34" charset="0"/>
                <a:cs typeface="Lucida Sans Unicode" pitchFamily="34" charset="0"/>
              </a:defRPr>
            </a:lvl2pPr>
            <a:lvl3pPr marL="719138" indent="-177800">
              <a:defRPr sz="1600">
                <a:latin typeface="Lucida Sans Unicode" pitchFamily="34" charset="0"/>
                <a:cs typeface="Lucida Sans Unicode" pitchFamily="34" charset="0"/>
              </a:defRPr>
            </a:lvl3pPr>
            <a:lvl4pPr marL="982663" indent="-177800">
              <a:buFont typeface="Arial"/>
              <a:buChar char="•"/>
              <a:defRPr sz="1400">
                <a:latin typeface="Lucida Sans Unicode" pitchFamily="34" charset="0"/>
                <a:cs typeface="Lucida Sans Unicode" pitchFamily="34" charset="0"/>
              </a:defRPr>
            </a:lvl4pPr>
            <a:lvl5pPr marL="1346200" indent="-271463">
              <a:defRPr sz="1400"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sv-SE" dirty="0" smtClean="0"/>
              <a:t>Klicka för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5" name="Bildobjekt 4" descr="Kiruna_liggande_miljokont_skuggad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9" y="234231"/>
            <a:ext cx="2415831" cy="64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8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äddningstjän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1220757"/>
            <a:ext cx="7931224" cy="696076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Georgia"/>
                <a:cs typeface="Georgia"/>
              </a:defRPr>
            </a:lvl1pPr>
          </a:lstStyle>
          <a:p>
            <a:r>
              <a:rPr lang="sv-SE" dirty="0" smtClean="0"/>
              <a:t>Klicka för rubrik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988840"/>
            <a:ext cx="7931224" cy="4320480"/>
          </a:xfrm>
          <a:prstGeom prst="rect">
            <a:avLst/>
          </a:prstGeom>
        </p:spPr>
        <p:txBody>
          <a:bodyPr/>
          <a:lstStyle>
            <a:lvl1pPr marL="180000" indent="-180000">
              <a:defRPr sz="1800">
                <a:latin typeface="Lucida Sans Unicode" pitchFamily="34" charset="0"/>
                <a:cs typeface="Lucida Sans Unicode" pitchFamily="34" charset="0"/>
              </a:defRPr>
            </a:lvl1pPr>
            <a:lvl2pPr marL="449263" indent="-177800">
              <a:buFont typeface="Arial"/>
              <a:buChar char="•"/>
              <a:defRPr sz="1800" baseline="0">
                <a:latin typeface="Lucida Sans Unicode" pitchFamily="34" charset="0"/>
                <a:cs typeface="Lucida Sans Unicode" pitchFamily="34" charset="0"/>
              </a:defRPr>
            </a:lvl2pPr>
            <a:lvl3pPr marL="719138" indent="-177800">
              <a:defRPr sz="1600">
                <a:latin typeface="Lucida Sans Unicode" pitchFamily="34" charset="0"/>
                <a:cs typeface="Lucida Sans Unicode" pitchFamily="34" charset="0"/>
              </a:defRPr>
            </a:lvl3pPr>
            <a:lvl4pPr marL="982663" indent="-177800">
              <a:buFont typeface="Arial"/>
              <a:buChar char="•"/>
              <a:defRPr sz="1400">
                <a:latin typeface="Lucida Sans Unicode" pitchFamily="34" charset="0"/>
                <a:cs typeface="Lucida Sans Unicode" pitchFamily="34" charset="0"/>
              </a:defRPr>
            </a:lvl4pPr>
            <a:lvl5pPr marL="1346200" indent="-271463">
              <a:defRPr sz="1400"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sv-SE" dirty="0" smtClean="0"/>
              <a:t>Klicka för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5" name="Bildobjekt 4" descr="Kiruna_liggande_raddningstjanst_skuggad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9" y="234233"/>
            <a:ext cx="2399926" cy="6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8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cialförvaltn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1220757"/>
            <a:ext cx="7931224" cy="696076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latin typeface="Georgia"/>
                <a:cs typeface="Georgia"/>
              </a:defRPr>
            </a:lvl1pPr>
          </a:lstStyle>
          <a:p>
            <a:r>
              <a:rPr lang="sv-SE" dirty="0" smtClean="0"/>
              <a:t>Klicka för rubrik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3568" y="1988840"/>
            <a:ext cx="7931224" cy="4320480"/>
          </a:xfrm>
          <a:prstGeom prst="rect">
            <a:avLst/>
          </a:prstGeom>
        </p:spPr>
        <p:txBody>
          <a:bodyPr/>
          <a:lstStyle>
            <a:lvl1pPr marL="180000" indent="-180000">
              <a:defRPr sz="1800">
                <a:latin typeface="Lucida Sans Unicode" pitchFamily="34" charset="0"/>
                <a:cs typeface="Lucida Sans Unicode" pitchFamily="34" charset="0"/>
              </a:defRPr>
            </a:lvl1pPr>
            <a:lvl2pPr marL="449263" indent="-177800">
              <a:buFont typeface="Arial"/>
              <a:buChar char="•"/>
              <a:defRPr sz="1800" baseline="0">
                <a:latin typeface="Lucida Sans Unicode" pitchFamily="34" charset="0"/>
                <a:cs typeface="Lucida Sans Unicode" pitchFamily="34" charset="0"/>
              </a:defRPr>
            </a:lvl2pPr>
            <a:lvl3pPr marL="719138" indent="-177800">
              <a:defRPr sz="1600">
                <a:latin typeface="Lucida Sans Unicode" pitchFamily="34" charset="0"/>
                <a:cs typeface="Lucida Sans Unicode" pitchFamily="34" charset="0"/>
              </a:defRPr>
            </a:lvl3pPr>
            <a:lvl4pPr marL="982663" indent="-177800">
              <a:buFont typeface="Arial"/>
              <a:buChar char="•"/>
              <a:defRPr sz="1400">
                <a:latin typeface="Lucida Sans Unicode" pitchFamily="34" charset="0"/>
                <a:cs typeface="Lucida Sans Unicode" pitchFamily="34" charset="0"/>
              </a:defRPr>
            </a:lvl4pPr>
            <a:lvl5pPr marL="1346200" indent="-271463">
              <a:defRPr sz="1400"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sv-SE" dirty="0" smtClean="0"/>
              <a:t>Klicka för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5" name="Bildobjekt 4" descr="Kiruna_liggande_soc_skuggad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23" y="235248"/>
            <a:ext cx="2395766" cy="63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8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48FA2-3AE5-41B0-A4A5-D8A7F2A0DDEC}" type="datetimeFigureOut">
              <a:rPr lang="sv-SE"/>
              <a:pPr>
                <a:defRPr/>
              </a:pPr>
              <a:t>2018-09-18</a:t>
            </a:fld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A233C-9BBF-4CE7-8687-92ACDFC5AF54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4942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g_beigeton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"/>
            <a:ext cx="9144000" cy="6857999"/>
          </a:xfrm>
          <a:prstGeom prst="rect">
            <a:avLst/>
          </a:prstGeom>
        </p:spPr>
      </p:pic>
      <p:pic>
        <p:nvPicPr>
          <p:cNvPr id="9" name="Picture 4" descr="vitlinjeripa_70proc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2040" y="1348759"/>
            <a:ext cx="4211509" cy="55366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750" r:id="rId9"/>
    <p:sldLayoutId id="2147483755" r:id="rId10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g_beigeton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"/>
            <a:ext cx="9144000" cy="6857999"/>
          </a:xfrm>
          <a:prstGeom prst="rect">
            <a:avLst/>
          </a:prstGeom>
        </p:spPr>
      </p:pic>
      <p:pic>
        <p:nvPicPr>
          <p:cNvPr id="9" name="Picture 4" descr="vitlinjeripa_70proc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2040" y="1348759"/>
            <a:ext cx="4211509" cy="553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9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753" r:id="rId10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g_beige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" y="857251"/>
            <a:ext cx="9141291" cy="5143499"/>
          </a:xfrm>
          <a:prstGeom prst="rect">
            <a:avLst/>
          </a:prstGeom>
        </p:spPr>
      </p:pic>
      <p:pic>
        <p:nvPicPr>
          <p:cNvPr id="7" name="Picture 6" descr="topp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" y="857250"/>
            <a:ext cx="9143391" cy="1743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4" y="3048000"/>
            <a:ext cx="9142646" cy="12480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sv-SE" sz="5900" dirty="0">
                <a:latin typeface="Georgia"/>
                <a:cs typeface="Lucida Grande"/>
              </a:rPr>
              <a:t>Världens största stadsflytt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endParaRPr lang="sv-SE" sz="2000" dirty="0">
              <a:latin typeface="Lucida Grande"/>
              <a:cs typeface="Lucida Grand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034" y="4237341"/>
            <a:ext cx="9142646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20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Luleå – Teknikens hus den 25 september 2018</a:t>
            </a:r>
            <a:endParaRPr lang="sv-SE" sz="2000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endParaRPr lang="sv-SE" sz="20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endParaRPr lang="sv-SE" sz="2000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endParaRPr lang="sv-SE" sz="20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sv-SE" sz="20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Göran </a:t>
            </a:r>
            <a:r>
              <a:rPr lang="sv-SE" sz="2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Cars</a:t>
            </a:r>
            <a:br>
              <a:rPr lang="sv-SE" sz="2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</a:br>
            <a:r>
              <a:rPr lang="sv-SE" sz="2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Kiruna kommun 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/>
            </a:r>
            <a:br>
              <a:rPr lang="sv-SE" sz="12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</a:br>
            <a:endParaRPr lang="sv-SE" sz="1200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6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468313" y="1484313"/>
            <a:ext cx="8229600" cy="6245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9725" indent="-339725">
              <a:lnSpc>
                <a:spcPct val="90000"/>
              </a:lnSpc>
              <a:spcBef>
                <a:spcPts val="600"/>
              </a:spcBef>
              <a:buClr>
                <a:srgbClr val="336699"/>
              </a:buClr>
              <a:buFont typeface="Calibri" pitchFamily="34" charset="0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sv-SE" sz="2800">
              <a:solidFill>
                <a:srgbClr val="336699"/>
              </a:solidFill>
              <a:latin typeface="Lucida Sans Unicode" pitchFamily="34" charset="0"/>
            </a:endParaRPr>
          </a:p>
          <a:p>
            <a:pPr marL="339725" indent="-339725">
              <a:lnSpc>
                <a:spcPct val="90000"/>
              </a:lnSpc>
              <a:spcBef>
                <a:spcPts val="700"/>
              </a:spcBef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sv-SE" sz="2800">
              <a:solidFill>
                <a:srgbClr val="336699"/>
              </a:solidFill>
              <a:latin typeface="Lucida Sans Unicode" pitchFamily="34" charset="0"/>
            </a:endParaRPr>
          </a:p>
          <a:p>
            <a:pPr marL="339725" indent="-339725">
              <a:lnSpc>
                <a:spcPct val="90000"/>
              </a:lnSpc>
              <a:spcBef>
                <a:spcPts val="700"/>
              </a:spcBef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sv-SE" sz="2800">
              <a:solidFill>
                <a:srgbClr val="336699"/>
              </a:solidFill>
              <a:latin typeface="Lucida Sans Unicode" pitchFamily="34" charset="0"/>
            </a:endParaRP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0" y="188913"/>
            <a:ext cx="2987675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sv-SE">
              <a:solidFill>
                <a:prstClr val="black"/>
              </a:solidFill>
            </a:endParaRPr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644775" cy="1138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4"/>
          <a:srcRect l="19099" t="28307" r="14645" b="8022"/>
          <a:stretch>
            <a:fillRect/>
          </a:stretch>
        </p:blipFill>
        <p:spPr bwMode="auto">
          <a:xfrm>
            <a:off x="683568" y="1138238"/>
            <a:ext cx="7931169" cy="5341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0755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931224" cy="864096"/>
          </a:xfrm>
        </p:spPr>
        <p:txBody>
          <a:bodyPr/>
          <a:lstStyle/>
          <a:p>
            <a:r>
              <a:rPr lang="sv-SE" sz="3200" dirty="0" smtClean="0">
                <a:solidFill>
                  <a:srgbClr val="0070C0"/>
                </a:solidFill>
              </a:rPr>
              <a:t>Platsen för Nya Kiruna – viss uppförsbacke </a:t>
            </a:r>
            <a:endParaRPr lang="sv-SE" sz="3200" dirty="0">
              <a:solidFill>
                <a:srgbClr val="0070C0"/>
              </a:solidFill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9592" y="1321111"/>
            <a:ext cx="7272808" cy="542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67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3" y="1052736"/>
            <a:ext cx="7084314" cy="4722876"/>
          </a:xfrm>
          <a:prstGeom prst="rect">
            <a:avLst/>
          </a:prstGeom>
        </p:spPr>
      </p:pic>
      <p:sp>
        <p:nvSpPr>
          <p:cNvPr id="5" name="Rubrik 1"/>
          <p:cNvSpPr txBox="1">
            <a:spLocks/>
          </p:cNvSpPr>
          <p:nvPr/>
        </p:nvSpPr>
        <p:spPr>
          <a:xfrm>
            <a:off x="606388" y="-8635"/>
            <a:ext cx="7931224" cy="864096"/>
          </a:xfrm>
          <a:prstGeom prst="rect">
            <a:avLst/>
          </a:prstGeom>
        </p:spPr>
        <p:txBody>
          <a:bodyPr anchor="b"/>
          <a:lstStyle>
            <a:lvl1pPr algn="ctr" defTabSz="457200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 dirty="0" smtClean="0">
                <a:solidFill>
                  <a:srgbClr val="0070C0"/>
                </a:solidFill>
              </a:rPr>
              <a:t>Platsen för </a:t>
            </a:r>
            <a:r>
              <a:rPr lang="sv-SE" sz="3200" smtClean="0">
                <a:solidFill>
                  <a:srgbClr val="0070C0"/>
                </a:solidFill>
              </a:rPr>
              <a:t>Nya Kiruna</a:t>
            </a:r>
            <a:endParaRPr lang="sv-SE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20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bg_beiget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8" y="857250"/>
            <a:ext cx="914128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vitlinjeripa_70proc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9798" y="857250"/>
            <a:ext cx="391284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horn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0" y="857250"/>
            <a:ext cx="2646125" cy="85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8"/>
          <p:cNvSpPr txBox="1">
            <a:spLocks noChangeArrowheads="1"/>
          </p:cNvSpPr>
          <p:nvPr/>
        </p:nvSpPr>
        <p:spPr bwMode="auto">
          <a:xfrm>
            <a:off x="784741" y="1904961"/>
            <a:ext cx="5562430" cy="263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1204"/>
              </a:spcAft>
            </a:pPr>
            <a:r>
              <a:rPr lang="sv-SE" altLang="sv-SE" sz="2800" b="1" dirty="0" smtClean="0"/>
              <a:t>Det måste gå snabbt!</a:t>
            </a:r>
          </a:p>
          <a:p>
            <a:pPr>
              <a:lnSpc>
                <a:spcPct val="90000"/>
              </a:lnSpc>
              <a:spcAft>
                <a:spcPts val="1204"/>
              </a:spcAft>
            </a:pPr>
            <a:endParaRPr lang="sv-SE" altLang="sv-SE" sz="2800" b="1" dirty="0"/>
          </a:p>
          <a:p>
            <a:pPr>
              <a:lnSpc>
                <a:spcPct val="90000"/>
              </a:lnSpc>
              <a:spcAft>
                <a:spcPts val="1204"/>
              </a:spcAft>
            </a:pPr>
            <a:r>
              <a:rPr lang="sv-SE" altLang="sv-SE" sz="2800" b="1" dirty="0" smtClean="0"/>
              <a:t>Det ska bli bra!</a:t>
            </a:r>
            <a:br>
              <a:rPr lang="sv-SE" altLang="sv-SE" sz="2800" b="1" dirty="0" smtClean="0"/>
            </a:br>
            <a:r>
              <a:rPr lang="sv-SE" altLang="sv-SE" sz="2800" b="1" dirty="0" smtClean="0"/>
              <a:t/>
            </a:r>
            <a:br>
              <a:rPr lang="sv-SE" altLang="sv-SE" sz="2800" b="1" dirty="0" smtClean="0"/>
            </a:br>
            <a:r>
              <a:rPr lang="sv-SE" altLang="sv-SE" sz="2800" b="1" dirty="0" smtClean="0"/>
              <a:t/>
            </a:r>
            <a:br>
              <a:rPr lang="sv-SE" altLang="sv-SE" sz="2800" b="1" dirty="0" smtClean="0"/>
            </a:br>
            <a:r>
              <a:rPr lang="sv-SE" altLang="sv-SE" sz="2800" b="1" dirty="0" smtClean="0"/>
              <a:t>Är </a:t>
            </a:r>
            <a:r>
              <a:rPr lang="sv-SE" altLang="sv-SE" sz="2800" b="1" dirty="0"/>
              <a:t>det möjligt? </a:t>
            </a:r>
            <a:endParaRPr lang="sv-SE" altLang="sv-SE" sz="2200" dirty="0">
              <a:latin typeface="Lucida Sans Unicode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126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bg_beiget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8" y="857250"/>
            <a:ext cx="914128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vitlinjeripa_70proc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9798" y="857250"/>
            <a:ext cx="391284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horn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0" y="857250"/>
            <a:ext cx="2646125" cy="85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8"/>
          <p:cNvSpPr txBox="1">
            <a:spLocks noChangeArrowheads="1"/>
          </p:cNvSpPr>
          <p:nvPr/>
        </p:nvSpPr>
        <p:spPr bwMode="auto">
          <a:xfrm>
            <a:off x="692419" y="1910362"/>
            <a:ext cx="5562430" cy="274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1204"/>
              </a:spcAft>
            </a:pPr>
            <a:r>
              <a:rPr lang="sv-SE" altLang="sv-SE" sz="2200" b="1" dirty="0">
                <a:latin typeface="Arial" pitchFamily="34" charset="0"/>
                <a:cs typeface="Arial" pitchFamily="34" charset="0"/>
              </a:rPr>
              <a:t>Är det möjligt?</a:t>
            </a:r>
          </a:p>
          <a:p>
            <a:pPr>
              <a:lnSpc>
                <a:spcPct val="90000"/>
              </a:lnSpc>
              <a:spcAft>
                <a:spcPts val="1204"/>
              </a:spcAft>
            </a:pPr>
            <a:endParaRPr lang="sv-SE" altLang="sv-SE" sz="22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Aft>
                <a:spcPts val="1204"/>
              </a:spcAft>
            </a:pPr>
            <a:r>
              <a:rPr lang="sv-SE" altLang="sv-SE" sz="2200" b="1" dirty="0">
                <a:latin typeface="Arial" pitchFamily="34" charset="0"/>
                <a:cs typeface="Arial" pitchFamily="34" charset="0"/>
              </a:rPr>
              <a:t>Ja, men det krävs en tydligt uttalat målbild som alla nyckelaktörer står bakom </a:t>
            </a:r>
          </a:p>
          <a:p>
            <a:pPr>
              <a:lnSpc>
                <a:spcPct val="90000"/>
              </a:lnSpc>
              <a:spcAft>
                <a:spcPts val="1204"/>
              </a:spcAft>
            </a:pPr>
            <a:endParaRPr lang="sv-SE" altLang="sv-SE" sz="2200" b="1" dirty="0">
              <a:latin typeface="Arial" pitchFamily="34" charset="0"/>
              <a:ea typeface="Lucida Sans Unicode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Aft>
                <a:spcPts val="1204"/>
              </a:spcAft>
            </a:pPr>
            <a:r>
              <a:rPr lang="sv-SE" altLang="sv-SE" sz="2200" b="1" dirty="0">
                <a:latin typeface="Arial" pitchFamily="34" charset="0"/>
                <a:ea typeface="Lucida Sans Unicode" pitchFamily="34" charset="0"/>
                <a:cs typeface="Arial" pitchFamily="34" charset="0"/>
              </a:rPr>
              <a:t>I vårt fall en Utvecklingsplan</a:t>
            </a:r>
            <a:endParaRPr lang="sv-SE" altLang="sv-SE" sz="2200" dirty="0">
              <a:latin typeface="Arial" pitchFamily="34" charset="0"/>
              <a:ea typeface="Lucida Sans Unicode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787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g_beige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" y="857250"/>
            <a:ext cx="9141291" cy="5143500"/>
          </a:xfrm>
          <a:prstGeom prst="rect">
            <a:avLst/>
          </a:prstGeom>
        </p:spPr>
      </p:pic>
      <p:pic>
        <p:nvPicPr>
          <p:cNvPr id="5" name="Picture 4" descr="vitlinjeripa_70pro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528" y="857250"/>
            <a:ext cx="3912473" cy="5143500"/>
          </a:xfrm>
          <a:prstGeom prst="rect">
            <a:avLst/>
          </a:prstGeom>
        </p:spPr>
      </p:pic>
      <p:pic>
        <p:nvPicPr>
          <p:cNvPr id="6" name="Picture 5" descr="horn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" y="703410"/>
            <a:ext cx="2645488" cy="8533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4800" y="1340769"/>
            <a:ext cx="6019448" cy="46658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sv-SE" sz="2800" b="1" dirty="0"/>
              <a:t>Viktiga aktörer och ömsesidiga beroenden</a:t>
            </a:r>
            <a:endParaRPr lang="sv-SE" sz="2800" dirty="0"/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 smtClean="0"/>
              <a:t>Politiken </a:t>
            </a:r>
            <a:r>
              <a:rPr lang="sv-SE" sz="2400" dirty="0"/>
              <a:t>och kommunens </a:t>
            </a:r>
            <a:r>
              <a:rPr lang="sv-SE" sz="2400" dirty="0" smtClean="0"/>
              <a:t>nämnder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 smtClean="0"/>
              <a:t>Kirunaborna</a:t>
            </a:r>
            <a:endParaRPr lang="sv-SE" sz="2400" dirty="0"/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 smtClean="0"/>
              <a:t>Intresseorganisationer</a:t>
            </a:r>
            <a:endParaRPr lang="sv-SE" sz="2400" dirty="0"/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Fastighetsägare, köpenskap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LKAB, rymdindustrin, besöksnäringen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Trafikverket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Länsstyrelsen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Investerare och byggare</a:t>
            </a:r>
            <a:endParaRPr lang="sv-SE" sz="2800" dirty="0"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508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3568" y="692697"/>
            <a:ext cx="7931224" cy="720080"/>
          </a:xfrm>
        </p:spPr>
        <p:txBody>
          <a:bodyPr/>
          <a:lstStyle/>
          <a:p>
            <a:r>
              <a:rPr lang="sv-SE" dirty="0" smtClean="0">
                <a:solidFill>
                  <a:schemeClr val="tx2"/>
                </a:solidFill>
              </a:rPr>
              <a:t>					</a:t>
            </a:r>
            <a:r>
              <a:rPr lang="sv-SE" sz="3200" dirty="0" smtClean="0">
                <a:solidFill>
                  <a:srgbClr val="0070C0"/>
                </a:solidFill>
              </a:rPr>
              <a:t>Visionsarbete</a:t>
            </a:r>
            <a:endParaRPr lang="sv-SE" sz="3200" dirty="0">
              <a:solidFill>
                <a:srgbClr val="0070C0"/>
              </a:solidFill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923928" y="2850386"/>
            <a:ext cx="5011610" cy="3818974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7" name="textruta 6"/>
          <p:cNvSpPr txBox="1"/>
          <p:nvPr/>
        </p:nvSpPr>
        <p:spPr>
          <a:xfrm>
            <a:off x="43945" y="1700810"/>
            <a:ext cx="3888432" cy="439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sv-SE" sz="2400" b="1" dirty="0"/>
              <a:t>Vad vill kirunaborna?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latin typeface="Lucida Sans Unicode" pitchFamily="34" charset="0"/>
                <a:cs typeface="Lucida Sans Unicode" pitchFamily="34" charset="0"/>
              </a:rPr>
              <a:t>Vad är dåligt i den nuvarande staden?</a:t>
            </a:r>
            <a:br>
              <a:rPr lang="sv-SE" sz="2400" dirty="0">
                <a:latin typeface="Lucida Sans Unicode" pitchFamily="34" charset="0"/>
                <a:cs typeface="Lucida Sans Unicode" pitchFamily="34" charset="0"/>
              </a:rPr>
            </a:br>
            <a:endParaRPr lang="sv-SE" sz="2400" dirty="0">
              <a:latin typeface="Lucida Sans Unicode" pitchFamily="34" charset="0"/>
              <a:cs typeface="Lucida Sans Unicode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latin typeface="Lucida Sans Unicode" pitchFamily="34" charset="0"/>
                <a:cs typeface="Lucida Sans Unicode" pitchFamily="34" charset="0"/>
              </a:rPr>
              <a:t>Vad vill kirunaborna ha?</a:t>
            </a:r>
            <a:br>
              <a:rPr lang="sv-SE" sz="2400" dirty="0">
                <a:latin typeface="Lucida Sans Unicode" pitchFamily="34" charset="0"/>
                <a:cs typeface="Lucida Sans Unicode" pitchFamily="34" charset="0"/>
              </a:rPr>
            </a:br>
            <a:r>
              <a:rPr lang="sv-SE" sz="2400" dirty="0">
                <a:latin typeface="Lucida Sans Unicode" pitchFamily="34" charset="0"/>
                <a:cs typeface="Lucida Sans Unicode" pitchFamily="34" charset="0"/>
              </a:rPr>
              <a:t>- stadstorg</a:t>
            </a:r>
            <a:br>
              <a:rPr lang="sv-SE" sz="2400" dirty="0">
                <a:latin typeface="Lucida Sans Unicode" pitchFamily="34" charset="0"/>
                <a:cs typeface="Lucida Sans Unicode" pitchFamily="34" charset="0"/>
              </a:rPr>
            </a:br>
            <a:r>
              <a:rPr lang="sv-SE" sz="2400" dirty="0">
                <a:latin typeface="Lucida Sans Unicode" pitchFamily="34" charset="0"/>
                <a:cs typeface="Lucida Sans Unicode" pitchFamily="34" charset="0"/>
              </a:rPr>
              <a:t>- mötesplatser</a:t>
            </a:r>
            <a:br>
              <a:rPr lang="sv-SE" sz="2400" dirty="0">
                <a:latin typeface="Lucida Sans Unicode" pitchFamily="34" charset="0"/>
                <a:cs typeface="Lucida Sans Unicode" pitchFamily="34" charset="0"/>
              </a:rPr>
            </a:br>
            <a:r>
              <a:rPr lang="sv-SE" sz="2400" dirty="0">
                <a:latin typeface="Lucida Sans Unicode" pitchFamily="34" charset="0"/>
                <a:cs typeface="Lucida Sans Unicode" pitchFamily="34" charset="0"/>
              </a:rPr>
              <a:t>- köpgata</a:t>
            </a:r>
            <a:br>
              <a:rPr lang="sv-SE" sz="2400" dirty="0">
                <a:latin typeface="Lucida Sans Unicode" pitchFamily="34" charset="0"/>
                <a:cs typeface="Lucida Sans Unicode" pitchFamily="34" charset="0"/>
              </a:rPr>
            </a:br>
            <a:r>
              <a:rPr lang="sv-SE" sz="2400" dirty="0">
                <a:latin typeface="Lucida Sans Unicode" pitchFamily="34" charset="0"/>
                <a:cs typeface="Lucida Sans Unicode" pitchFamily="34" charset="0"/>
              </a:rPr>
              <a:t>- funktionsblandning</a:t>
            </a:r>
            <a:br>
              <a:rPr lang="sv-SE" sz="2400" dirty="0">
                <a:latin typeface="Lucida Sans Unicode" pitchFamily="34" charset="0"/>
                <a:cs typeface="Lucida Sans Unicode" pitchFamily="34" charset="0"/>
              </a:rPr>
            </a:br>
            <a:r>
              <a:rPr lang="sv-SE" sz="2400" dirty="0">
                <a:latin typeface="Lucida Sans Unicode" pitchFamily="34" charset="0"/>
                <a:cs typeface="Lucida Sans Unicode" pitchFamily="34" charset="0"/>
              </a:rPr>
              <a:t>- stadskaraktär</a:t>
            </a:r>
            <a:br>
              <a:rPr lang="sv-SE" sz="2400" dirty="0">
                <a:latin typeface="Lucida Sans Unicode" pitchFamily="34" charset="0"/>
                <a:cs typeface="Lucida Sans Unicode" pitchFamily="34" charset="0"/>
              </a:rPr>
            </a:br>
            <a:r>
              <a:rPr lang="sv-SE" sz="2400" dirty="0">
                <a:latin typeface="Lucida Sans Unicode" pitchFamily="34" charset="0"/>
                <a:cs typeface="Lucida Sans Unicode" pitchFamily="34" charset="0"/>
              </a:rPr>
              <a:t>- märkesbyggnader</a:t>
            </a:r>
          </a:p>
        </p:txBody>
      </p:sp>
    </p:spTree>
    <p:extLst>
      <p:ext uri="{BB962C8B-B14F-4D97-AF65-F5344CB8AC3E}">
        <p14:creationId xmlns:p14="http://schemas.microsoft.com/office/powerpoint/2010/main" val="3769150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g_beige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" y="857250"/>
            <a:ext cx="9141291" cy="5143500"/>
          </a:xfrm>
          <a:prstGeom prst="rect">
            <a:avLst/>
          </a:prstGeom>
        </p:spPr>
      </p:pic>
      <p:pic>
        <p:nvPicPr>
          <p:cNvPr id="5" name="Picture 4" descr="vitlinjeripa_70pro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528" y="857250"/>
            <a:ext cx="3912473" cy="5143500"/>
          </a:xfrm>
          <a:prstGeom prst="rect">
            <a:avLst/>
          </a:prstGeom>
        </p:spPr>
      </p:pic>
      <p:pic>
        <p:nvPicPr>
          <p:cNvPr id="6" name="Picture 5" descr="horn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" y="703410"/>
            <a:ext cx="2645488" cy="8533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4800" y="1340769"/>
            <a:ext cx="6019448" cy="46658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sv-SE" sz="2800" b="1" dirty="0"/>
              <a:t>Viktiga aktörer och ömsesidiga beroenden</a:t>
            </a:r>
            <a:endParaRPr lang="sv-SE" sz="2800" dirty="0"/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 smtClean="0"/>
              <a:t>Politiken </a:t>
            </a:r>
            <a:r>
              <a:rPr lang="sv-SE" sz="2400" dirty="0"/>
              <a:t>och kommunens </a:t>
            </a:r>
            <a:r>
              <a:rPr lang="sv-SE" sz="2400" dirty="0" smtClean="0"/>
              <a:t>nämnder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 smtClean="0"/>
              <a:t>Kirunaborna</a:t>
            </a:r>
            <a:endParaRPr lang="sv-SE" sz="2400" dirty="0"/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 smtClean="0"/>
              <a:t>Intresseorganisationer</a:t>
            </a:r>
            <a:endParaRPr lang="sv-SE" sz="2400" dirty="0"/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Fastighetsägare, köpenskap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LKAB, rymdindustrin, besöksnäringen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Trafikverket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Länsstyrelsen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Investerare och byggare</a:t>
            </a:r>
            <a:endParaRPr lang="sv-SE" sz="2800" dirty="0"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307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g_beige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" y="857250"/>
            <a:ext cx="9141291" cy="5143500"/>
          </a:xfrm>
          <a:prstGeom prst="rect">
            <a:avLst/>
          </a:prstGeom>
        </p:spPr>
      </p:pic>
      <p:pic>
        <p:nvPicPr>
          <p:cNvPr id="5" name="Picture 4" descr="vitlinjeripa_70pro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173" y="857250"/>
            <a:ext cx="3912473" cy="5143500"/>
          </a:xfrm>
          <a:prstGeom prst="rect">
            <a:avLst/>
          </a:prstGeom>
        </p:spPr>
      </p:pic>
      <p:pic>
        <p:nvPicPr>
          <p:cNvPr id="6" name="Picture 5" descr="horn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" y="857251"/>
            <a:ext cx="2645488" cy="8533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4800" y="1905000"/>
            <a:ext cx="5562600" cy="34270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sv-SE" sz="2800" b="1" dirty="0"/>
              <a:t>Nu är det skarpt läge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500" dirty="0">
                <a:latin typeface="Lucida Sans Unicode" pitchFamily="34" charset="0"/>
                <a:cs typeface="Lucida Sans Unicode" pitchFamily="34" charset="0"/>
              </a:rPr>
              <a:t>2018 stängs stadhuset och ett antal bostäder evakueras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sv-SE" sz="2500" dirty="0" smtClean="0">
                <a:latin typeface="Lucida Sans Unicode" pitchFamily="34" charset="0"/>
                <a:cs typeface="Lucida Sans Unicode" pitchFamily="34" charset="0"/>
              </a:rPr>
              <a:t>2020-22 </a:t>
            </a:r>
            <a:r>
              <a:rPr lang="sv-SE" sz="2500" dirty="0">
                <a:latin typeface="Lucida Sans Unicode" pitchFamily="34" charset="0"/>
                <a:cs typeface="Lucida Sans Unicode" pitchFamily="34" charset="0"/>
              </a:rPr>
              <a:t>SKA NYA STADSKÄRNAN VARA PÅ PLATS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sv-SE" sz="2500" dirty="0">
                <a:latin typeface="Lucida Sans Unicode" pitchFamily="34" charset="0"/>
                <a:cs typeface="Lucida Sans Unicode" pitchFamily="34" charset="0"/>
              </a:rPr>
              <a:t>2019 och framåt växer sedan Nya Kiruna successivt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sv-SE" sz="2500" dirty="0"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963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bg_beiget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8" y="857250"/>
            <a:ext cx="914128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vitlinjeripa_70proc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9798" y="857250"/>
            <a:ext cx="391284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horn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0" y="857250"/>
            <a:ext cx="2646125" cy="85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92419" y="1910362"/>
            <a:ext cx="5562430" cy="366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1204"/>
              </a:spcAft>
            </a:pPr>
            <a:r>
              <a:rPr lang="sv-SE" altLang="sv-SE" sz="2200" b="1" dirty="0">
                <a:latin typeface="Arial" pitchFamily="34" charset="0"/>
                <a:cs typeface="Arial" pitchFamily="34" charset="0"/>
              </a:rPr>
              <a:t>Vad är en Utvecklingsplan?</a:t>
            </a:r>
          </a:p>
          <a:p>
            <a:pPr>
              <a:lnSpc>
                <a:spcPct val="90000"/>
              </a:lnSpc>
              <a:spcAft>
                <a:spcPts val="1204"/>
              </a:spcAft>
            </a:pPr>
            <a:endParaRPr lang="sv-SE" altLang="sv-SE" sz="22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Aft>
                <a:spcPts val="1204"/>
              </a:spcAft>
            </a:pPr>
            <a:r>
              <a:rPr lang="sv-SE" altLang="sv-SE" sz="2200" b="1" dirty="0">
                <a:latin typeface="Arial" pitchFamily="34" charset="0"/>
                <a:cs typeface="Arial" pitchFamily="34" charset="0"/>
              </a:rPr>
              <a:t>Icke lagreglerad form för planering</a:t>
            </a:r>
          </a:p>
          <a:p>
            <a:pPr>
              <a:lnSpc>
                <a:spcPct val="90000"/>
              </a:lnSpc>
              <a:spcAft>
                <a:spcPts val="1204"/>
              </a:spcAft>
            </a:pPr>
            <a:r>
              <a:rPr lang="sv-SE" altLang="sv-SE" sz="2200" b="1" dirty="0">
                <a:latin typeface="Arial" pitchFamily="34" charset="0"/>
                <a:cs typeface="Arial" pitchFamily="34" charset="0"/>
              </a:rPr>
              <a:t>Gemensam målbild</a:t>
            </a:r>
          </a:p>
          <a:p>
            <a:pPr>
              <a:lnSpc>
                <a:spcPct val="90000"/>
              </a:lnSpc>
              <a:spcAft>
                <a:spcPts val="1204"/>
              </a:spcAft>
            </a:pPr>
            <a:r>
              <a:rPr lang="sv-SE" altLang="sv-SE" sz="2200" b="1" dirty="0">
                <a:latin typeface="Arial" pitchFamily="34" charset="0"/>
                <a:cs typeface="Arial" pitchFamily="34" charset="0"/>
              </a:rPr>
              <a:t>Redovisar kvaliteter, ambitioner och riktlinjer för fortsatt detaljplanering</a:t>
            </a:r>
          </a:p>
          <a:p>
            <a:pPr>
              <a:lnSpc>
                <a:spcPct val="90000"/>
              </a:lnSpc>
              <a:spcAft>
                <a:spcPts val="1204"/>
              </a:spcAft>
            </a:pPr>
            <a:r>
              <a:rPr lang="sv-SE" altLang="sv-SE" sz="2200" b="1" dirty="0">
                <a:latin typeface="Arial" pitchFamily="34" charset="0"/>
                <a:cs typeface="Arial" pitchFamily="34" charset="0"/>
              </a:rPr>
              <a:t>Ingen detaljreglering</a:t>
            </a:r>
          </a:p>
          <a:p>
            <a:pPr>
              <a:lnSpc>
                <a:spcPct val="90000"/>
              </a:lnSpc>
              <a:spcAft>
                <a:spcPts val="1204"/>
              </a:spcAft>
            </a:pPr>
            <a:r>
              <a:rPr lang="sv-SE" altLang="sv-SE" sz="2200" b="1" dirty="0">
                <a:latin typeface="Arial" pitchFamily="34" charset="0"/>
                <a:cs typeface="Arial" pitchFamily="34" charset="0"/>
              </a:rPr>
              <a:t>ETT UNDERLAG FÖR FÖRHANDLINGAR OCH DETALJPLANERING</a:t>
            </a:r>
          </a:p>
        </p:txBody>
      </p:sp>
    </p:spTree>
    <p:extLst>
      <p:ext uri="{BB962C8B-B14F-4D97-AF65-F5344CB8AC3E}">
        <p14:creationId xmlns:p14="http://schemas.microsoft.com/office/powerpoint/2010/main" val="1649563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95441" y="872719"/>
            <a:ext cx="7931224" cy="696076"/>
          </a:xfrm>
        </p:spPr>
        <p:txBody>
          <a:bodyPr/>
          <a:lstStyle/>
          <a:p>
            <a:r>
              <a:rPr lang="sv-SE" dirty="0" smtClean="0"/>
              <a:t>Varför måste staden flytta?</a:t>
            </a:r>
            <a:endParaRPr lang="sv-SE" dirty="0"/>
          </a:p>
        </p:txBody>
      </p:sp>
      <p:pic>
        <p:nvPicPr>
          <p:cNvPr id="4" name="Content Placeholder 3" descr="Sprickprognos svensk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83" y="1713076"/>
            <a:ext cx="5739705" cy="428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4031940" y="3266984"/>
            <a:ext cx="540060" cy="276999"/>
          </a:xfrm>
          <a:prstGeom prst="rect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/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187215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4624"/>
            <a:ext cx="9421930" cy="6660000"/>
          </a:xfrm>
          <a:prstGeom prst="rect">
            <a:avLst/>
          </a:prstGeom>
        </p:spPr>
      </p:pic>
      <p:pic>
        <p:nvPicPr>
          <p:cNvPr id="3" name="Picture 2" descr="horn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857251"/>
            <a:ext cx="2645488" cy="853383"/>
          </a:xfrm>
          <a:prstGeom prst="rect">
            <a:avLst/>
          </a:prstGeom>
        </p:spPr>
      </p:pic>
      <p:pic>
        <p:nvPicPr>
          <p:cNvPr id="5" name="Picture 4" descr="vitlinjeripa_70pro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172" y="857251"/>
            <a:ext cx="3912472" cy="5143499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323528" y="5090642"/>
            <a:ext cx="6840760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sv-SE" sz="3600" dirty="0">
                <a:latin typeface="Georgia"/>
                <a:cs typeface="Georgia"/>
              </a:rPr>
              <a:t>Utvecklingsplan för nya Kiruna</a:t>
            </a:r>
          </a:p>
        </p:txBody>
      </p:sp>
    </p:spTree>
    <p:extLst>
      <p:ext uri="{BB962C8B-B14F-4D97-AF65-F5344CB8AC3E}">
        <p14:creationId xmlns:p14="http://schemas.microsoft.com/office/powerpoint/2010/main" val="507903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465766" y="1758590"/>
            <a:ext cx="4644516" cy="468051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Inbjudan markanvisning</a:t>
            </a:r>
            <a:endParaRPr lang="sv-SE" dirty="0"/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196" t="16176" r="13333" b="14706"/>
          <a:stretch>
            <a:fillRect/>
          </a:stretch>
        </p:blipFill>
        <p:spPr bwMode="auto">
          <a:xfrm>
            <a:off x="1805057" y="2238487"/>
            <a:ext cx="5601686" cy="351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603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Resultatet</a:t>
            </a:r>
            <a:r>
              <a:rPr lang="en-GB" sz="40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903"/>
              </a:spcAft>
            </a:pPr>
            <a:r>
              <a:rPr lang="sv-SE" altLang="sv-S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Många intresseanmälningar</a:t>
            </a:r>
          </a:p>
          <a:p>
            <a:pPr>
              <a:lnSpc>
                <a:spcPct val="90000"/>
              </a:lnSpc>
              <a:spcAft>
                <a:spcPts val="903"/>
              </a:spcAft>
            </a:pPr>
            <a:r>
              <a:rPr lang="sv-SE" altLang="sv-S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Folkligt stöd</a:t>
            </a:r>
          </a:p>
          <a:p>
            <a:pPr>
              <a:lnSpc>
                <a:spcPct val="90000"/>
              </a:lnSpc>
              <a:spcAft>
                <a:spcPts val="903"/>
              </a:spcAft>
            </a:pPr>
            <a:r>
              <a:rPr lang="sv-SE" altLang="sv-SE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Kreativa lösningar och värdeskapande processer (exempel Stadshotellet, Sjukhuset och detaljhandeln)</a:t>
            </a:r>
            <a:endParaRPr lang="sv-SE" altLang="sv-SE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3568" y="1484785"/>
            <a:ext cx="7931224" cy="540060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		   </a:t>
            </a: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266026" y="1268760"/>
            <a:ext cx="7194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>
                <a:solidFill>
                  <a:srgbClr val="0070C0"/>
                </a:solidFill>
              </a:rPr>
              <a:t>Det nya stadstorget</a:t>
            </a:r>
            <a:endParaRPr lang="sv-SE" sz="4400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94055" y="1845842"/>
            <a:ext cx="7766379" cy="410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3143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653179" y="1696500"/>
            <a:ext cx="5391926" cy="68155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sv-SE" sz="2228" dirty="0">
                <a:solidFill>
                  <a:srgbClr val="153F7D"/>
                </a:solidFill>
                <a:latin typeface="Arial" charset="0"/>
              </a:rPr>
              <a:t> </a:t>
            </a:r>
            <a:br>
              <a:rPr lang="en-US" altLang="sv-SE" sz="2228" dirty="0">
                <a:solidFill>
                  <a:srgbClr val="153F7D"/>
                </a:solidFill>
                <a:latin typeface="Arial" charset="0"/>
              </a:rPr>
            </a:br>
            <a:endParaRPr lang="en-US" altLang="sv-SE" sz="2228" dirty="0">
              <a:solidFill>
                <a:srgbClr val="153F7D"/>
              </a:solidFill>
              <a:latin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1334" y="1766706"/>
            <a:ext cx="5607949" cy="370803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  <a:defRPr/>
            </a:pPr>
            <a:endParaRPr lang="sv-SE" sz="2864" b="1" dirty="0">
              <a:solidFill>
                <a:schemeClr val="accent5"/>
              </a:solidFill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sv-SE" sz="10184" b="1" dirty="0">
                <a:solidFill>
                  <a:schemeClr val="tx2"/>
                </a:solidFill>
                <a:cs typeface="Arial" pitchFamily="34" charset="0"/>
              </a:rPr>
              <a:t>En knäckfråga - Handeln</a:t>
            </a:r>
          </a:p>
          <a:p>
            <a:pPr marL="0" indent="0">
              <a:buNone/>
              <a:defRPr/>
            </a:pPr>
            <a:endParaRPr lang="sv-SE" sz="10184" b="1" dirty="0">
              <a:solidFill>
                <a:schemeClr val="tx2"/>
              </a:solidFill>
              <a:cs typeface="Arial" pitchFamily="34" charset="0"/>
            </a:endParaRPr>
          </a:p>
          <a:p>
            <a:pPr marL="0" indent="0">
              <a:buNone/>
              <a:defRPr/>
            </a:pPr>
            <a:endParaRPr lang="sv-SE" sz="10184" b="1" dirty="0">
              <a:solidFill>
                <a:schemeClr val="tx2"/>
              </a:solidFill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sv-SE" sz="10184" b="1" dirty="0">
                <a:solidFill>
                  <a:schemeClr val="tx2"/>
                </a:solidFill>
                <a:cs typeface="Arial" pitchFamily="34" charset="0"/>
              </a:rPr>
              <a:t>Handeln är stadens hjärta – utan handel ingen stad</a:t>
            </a:r>
            <a:endParaRPr lang="sv-SE" sz="7637" b="1" dirty="0">
              <a:solidFill>
                <a:schemeClr val="tx2"/>
              </a:solidFill>
              <a:cs typeface="Arial" pitchFamily="34" charset="0"/>
            </a:endParaRPr>
          </a:p>
          <a:p>
            <a:pPr marL="0" indent="0">
              <a:buNone/>
              <a:defRPr/>
            </a:pPr>
            <a:endParaRPr lang="sv-SE" sz="7637" b="1" dirty="0">
              <a:solidFill>
                <a:schemeClr val="accent5"/>
              </a:solidFill>
              <a:cs typeface="Arial" pitchFamily="34" charset="0"/>
            </a:endParaRPr>
          </a:p>
          <a:p>
            <a:pPr marL="0" indent="0">
              <a:defRPr/>
            </a:pPr>
            <a:endParaRPr lang="sv-SE" sz="2864" b="1" dirty="0">
              <a:solidFill>
                <a:schemeClr val="accent5"/>
              </a:solidFill>
              <a:cs typeface="Arial" pitchFamily="34" charset="0"/>
            </a:endParaRPr>
          </a:p>
          <a:p>
            <a:pPr marL="0" indent="0">
              <a:buNone/>
              <a:defRPr/>
            </a:pPr>
            <a:endParaRPr lang="sv-SE" sz="2864" dirty="0">
              <a:solidFill>
                <a:schemeClr val="accent5"/>
              </a:solidFill>
              <a:cs typeface="Arial" pitchFamily="34" charset="0"/>
            </a:endParaRPr>
          </a:p>
          <a:p>
            <a:pPr marL="0" indent="0">
              <a:buNone/>
              <a:defRPr/>
            </a:pPr>
            <a:endParaRPr lang="sv-SE" sz="2228" dirty="0">
              <a:cs typeface="Arial" pitchFamily="34" charset="0"/>
            </a:endParaRPr>
          </a:p>
          <a:p>
            <a:pPr marL="0" indent="0">
              <a:buNone/>
              <a:defRPr/>
            </a:pPr>
            <a:endParaRPr lang="sv-SE" sz="2228" dirty="0">
              <a:solidFill>
                <a:schemeClr val="accent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12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653179" y="1696500"/>
            <a:ext cx="5391926" cy="68155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sv-SE" sz="2228" dirty="0">
                <a:solidFill>
                  <a:srgbClr val="153F7D"/>
                </a:solidFill>
                <a:latin typeface="Arial" charset="0"/>
              </a:rPr>
              <a:t> </a:t>
            </a:r>
            <a:br>
              <a:rPr lang="en-US" altLang="sv-SE" sz="2228" dirty="0">
                <a:solidFill>
                  <a:srgbClr val="153F7D"/>
                </a:solidFill>
                <a:latin typeface="Arial" charset="0"/>
              </a:rPr>
            </a:br>
            <a:endParaRPr lang="en-US" altLang="sv-SE" sz="2228" dirty="0">
              <a:solidFill>
                <a:srgbClr val="153F7D"/>
              </a:solidFill>
              <a:latin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1334" y="1766706"/>
            <a:ext cx="5607949" cy="370803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  <a:defRPr/>
            </a:pPr>
            <a:endParaRPr lang="sv-SE" sz="2864" b="1" dirty="0">
              <a:solidFill>
                <a:schemeClr val="accent5"/>
              </a:solidFill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sv-SE" sz="10184" b="1" dirty="0">
                <a:solidFill>
                  <a:schemeClr val="tx2"/>
                </a:solidFill>
                <a:cs typeface="Arial" pitchFamily="34" charset="0"/>
              </a:rPr>
              <a:t>Vad är problemen?</a:t>
            </a:r>
          </a:p>
          <a:p>
            <a:pPr>
              <a:defRPr/>
            </a:pPr>
            <a:r>
              <a:rPr lang="sv-SE" sz="10184" b="1" dirty="0">
                <a:solidFill>
                  <a:schemeClr val="tx2"/>
                </a:solidFill>
                <a:cs typeface="Arial" pitchFamily="34" charset="0"/>
              </a:rPr>
              <a:t>Handeln i staden utmanas av konkurrens från externhandel</a:t>
            </a:r>
          </a:p>
          <a:p>
            <a:pPr>
              <a:defRPr/>
            </a:pPr>
            <a:r>
              <a:rPr lang="sv-SE" sz="10184" b="1" dirty="0">
                <a:solidFill>
                  <a:schemeClr val="tx2"/>
                </a:solidFill>
                <a:cs typeface="Arial" pitchFamily="34" charset="0"/>
              </a:rPr>
              <a:t>Idag låga hyror – i nya stadskärnan höga hyror</a:t>
            </a:r>
            <a:endParaRPr lang="sv-SE" sz="7637" dirty="0">
              <a:solidFill>
                <a:schemeClr val="tx2"/>
              </a:solidFill>
              <a:cs typeface="Arial" pitchFamily="34" charset="0"/>
            </a:endParaRPr>
          </a:p>
          <a:p>
            <a:pPr marL="0" indent="0">
              <a:buNone/>
              <a:defRPr/>
            </a:pPr>
            <a:endParaRPr lang="sv-SE" sz="7637" b="1" dirty="0">
              <a:solidFill>
                <a:schemeClr val="tx2"/>
              </a:solidFill>
              <a:cs typeface="Arial" pitchFamily="34" charset="0"/>
            </a:endParaRPr>
          </a:p>
          <a:p>
            <a:pPr marL="0" indent="0">
              <a:buNone/>
              <a:defRPr/>
            </a:pPr>
            <a:endParaRPr lang="sv-SE" sz="7637" b="1" dirty="0">
              <a:solidFill>
                <a:schemeClr val="accent5"/>
              </a:solidFill>
              <a:cs typeface="Arial" pitchFamily="34" charset="0"/>
            </a:endParaRPr>
          </a:p>
          <a:p>
            <a:pPr marL="0" indent="0">
              <a:defRPr/>
            </a:pPr>
            <a:endParaRPr lang="sv-SE" sz="2864" b="1" dirty="0">
              <a:solidFill>
                <a:schemeClr val="accent5"/>
              </a:solidFill>
              <a:cs typeface="Arial" pitchFamily="34" charset="0"/>
            </a:endParaRPr>
          </a:p>
          <a:p>
            <a:pPr marL="0" indent="0">
              <a:buNone/>
              <a:defRPr/>
            </a:pPr>
            <a:endParaRPr lang="sv-SE" sz="2864" dirty="0">
              <a:solidFill>
                <a:schemeClr val="accent5"/>
              </a:solidFill>
              <a:cs typeface="Arial" pitchFamily="34" charset="0"/>
            </a:endParaRPr>
          </a:p>
          <a:p>
            <a:pPr marL="0" indent="0">
              <a:buNone/>
              <a:defRPr/>
            </a:pPr>
            <a:endParaRPr lang="sv-SE" sz="2228" dirty="0">
              <a:cs typeface="Arial" pitchFamily="34" charset="0"/>
            </a:endParaRPr>
          </a:p>
          <a:p>
            <a:pPr marL="0" indent="0">
              <a:buNone/>
              <a:defRPr/>
            </a:pPr>
            <a:endParaRPr lang="sv-SE" sz="2228" dirty="0">
              <a:solidFill>
                <a:schemeClr val="accent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16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g_beige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" y="857251"/>
            <a:ext cx="9141291" cy="5143499"/>
          </a:xfrm>
          <a:prstGeom prst="rect">
            <a:avLst/>
          </a:prstGeom>
        </p:spPr>
      </p:pic>
      <p:pic>
        <p:nvPicPr>
          <p:cNvPr id="6" name="Picture 5" descr="horn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857251"/>
            <a:ext cx="2645488" cy="853383"/>
          </a:xfrm>
          <a:prstGeom prst="rect">
            <a:avLst/>
          </a:prstGeom>
        </p:spPr>
      </p:pic>
      <p:pic>
        <p:nvPicPr>
          <p:cNvPr id="5" name="Picture 4" descr="vitlinjeripa_70pro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173" y="857250"/>
            <a:ext cx="3912473" cy="5143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71600" y="2810214"/>
            <a:ext cx="5256584" cy="29915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sv-SE" dirty="0">
                <a:latin typeface="Lucida Sans Unicode" pitchFamily="34" charset="0"/>
                <a:cs typeface="Lucida Sans Unicode" pitchFamily="34" charset="0"/>
              </a:rPr>
              <a:t>Tät handelsgata</a:t>
            </a:r>
          </a:p>
          <a:p>
            <a:pPr>
              <a:lnSpc>
                <a:spcPct val="120000"/>
              </a:lnSpc>
            </a:pPr>
            <a:r>
              <a:rPr lang="sv-SE" dirty="0">
                <a:latin typeface="Lucida Sans Unicode" pitchFamily="34" charset="0"/>
                <a:cs typeface="Lucida Sans Unicode" pitchFamily="34" charset="0"/>
              </a:rPr>
              <a:t>Krympta butiksytor</a:t>
            </a:r>
          </a:p>
          <a:p>
            <a:pPr>
              <a:lnSpc>
                <a:spcPct val="120000"/>
              </a:lnSpc>
            </a:pPr>
            <a:r>
              <a:rPr lang="sv-SE" dirty="0">
                <a:latin typeface="Lucida Sans Unicode" pitchFamily="34" charset="0"/>
                <a:cs typeface="Lucida Sans Unicode" pitchFamily="34" charset="0"/>
              </a:rPr>
              <a:t>Gemensamma back-office ytor</a:t>
            </a:r>
          </a:p>
          <a:p>
            <a:pPr>
              <a:lnSpc>
                <a:spcPct val="120000"/>
              </a:lnSpc>
            </a:pPr>
            <a:r>
              <a:rPr lang="sv-SE" dirty="0">
                <a:latin typeface="Lucida Sans Unicode" pitchFamily="34" charset="0"/>
                <a:cs typeface="Lucida Sans Unicode" pitchFamily="34" charset="0"/>
              </a:rPr>
              <a:t>Stadskvalitet, kultur och 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mötesplatser</a:t>
            </a:r>
          </a:p>
          <a:p>
            <a:pPr>
              <a:lnSpc>
                <a:spcPct val="120000"/>
              </a:lnSpc>
            </a:pPr>
            <a:endParaRPr lang="sv-SE" dirty="0">
              <a:latin typeface="Lucida Sans Unicode" pitchFamily="34" charset="0"/>
              <a:cs typeface="Lucida Sans Unicode" pitchFamily="34" charset="0"/>
            </a:endParaRPr>
          </a:p>
          <a:p>
            <a:pPr>
              <a:lnSpc>
                <a:spcPct val="120000"/>
              </a:lnSpc>
            </a:pP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INTE </a:t>
            </a:r>
            <a:r>
              <a:rPr lang="sv-SE" dirty="0">
                <a:latin typeface="Lucida Sans Unicode" pitchFamily="34" charset="0"/>
                <a:cs typeface="Lucida Sans Unicode" pitchFamily="34" charset="0"/>
              </a:rPr>
              <a:t>NOG – VI MÅSTE TÄNKA NYTT</a:t>
            </a:r>
          </a:p>
          <a:p>
            <a:pPr>
              <a:lnSpc>
                <a:spcPct val="120000"/>
              </a:lnSpc>
            </a:pPr>
            <a:endParaRPr lang="sv-SE" dirty="0">
              <a:latin typeface="Lucida Sans Unicode" pitchFamily="34" charset="0"/>
              <a:cs typeface="Lucida Sans Unicode" pitchFamily="34" charset="0"/>
            </a:endParaRPr>
          </a:p>
          <a:p>
            <a:pPr>
              <a:lnSpc>
                <a:spcPct val="120000"/>
              </a:lnSpc>
            </a:pPr>
            <a:r>
              <a:rPr lang="sv-SE" dirty="0">
                <a:latin typeface="Lucida Sans Unicode" pitchFamily="34" charset="0"/>
                <a:cs typeface="Lucida Sans Unicode" pitchFamily="34" charset="0"/>
              </a:rPr>
              <a:t>LÖSNINGEN LÅG I SAMVERKAN MELLAN 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HANDLARE, </a:t>
            </a:r>
            <a:r>
              <a:rPr lang="sv-SE" dirty="0">
                <a:latin typeface="Lucida Sans Unicode" pitchFamily="34" charset="0"/>
                <a:cs typeface="Lucida Sans Unicode" pitchFamily="34" charset="0"/>
              </a:rPr>
              <a:t>TRAFIKVERKET, 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OCH </a:t>
            </a:r>
            <a:r>
              <a:rPr lang="sv-SE" dirty="0">
                <a:latin typeface="Lucida Sans Unicode" pitchFamily="34" charset="0"/>
                <a:cs typeface="Lucida Sans Unicode" pitchFamily="34" charset="0"/>
              </a:rPr>
              <a:t>KOMMUNEN</a:t>
            </a:r>
          </a:p>
        </p:txBody>
      </p:sp>
      <p:sp>
        <p:nvSpPr>
          <p:cNvPr id="10" name="TextBox 3"/>
          <p:cNvSpPr txBox="1"/>
          <p:nvPr/>
        </p:nvSpPr>
        <p:spPr>
          <a:xfrm>
            <a:off x="971600" y="2166131"/>
            <a:ext cx="5562600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sv-SE" sz="3600" dirty="0">
                <a:latin typeface="Georgia"/>
                <a:cs typeface="Georgia"/>
              </a:rPr>
              <a:t>Dialog med handlarna</a:t>
            </a:r>
          </a:p>
        </p:txBody>
      </p:sp>
    </p:spTree>
    <p:extLst>
      <p:ext uri="{BB962C8B-B14F-4D97-AF65-F5344CB8AC3E}">
        <p14:creationId xmlns:p14="http://schemas.microsoft.com/office/powerpoint/2010/main" val="80046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60589" y="1251347"/>
            <a:ext cx="6777037" cy="85725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sv-SE" sz="2800">
                <a:solidFill>
                  <a:srgbClr val="153F7D"/>
                </a:solidFill>
                <a:latin typeface="Arial" charset="0"/>
              </a:rPr>
              <a:t> </a:t>
            </a:r>
            <a:br>
              <a:rPr lang="en-US" altLang="sv-SE" sz="2800">
                <a:solidFill>
                  <a:srgbClr val="153F7D"/>
                </a:solidFill>
                <a:latin typeface="Arial" charset="0"/>
              </a:rPr>
            </a:br>
            <a:endParaRPr lang="en-US" altLang="sv-SE" sz="2800">
              <a:solidFill>
                <a:srgbClr val="153F7D"/>
              </a:solidFill>
              <a:latin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5500" y="2028826"/>
            <a:ext cx="7048500" cy="328493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endParaRPr lang="sv-SE" sz="3400" dirty="0">
              <a:solidFill>
                <a:schemeClr val="accent5"/>
              </a:solidFill>
            </a:endParaRPr>
          </a:p>
        </p:txBody>
      </p:sp>
      <p:pic>
        <p:nvPicPr>
          <p:cNvPr id="512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981326"/>
            <a:ext cx="9779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6449" r="20179" b="37298"/>
          <a:stretch/>
        </p:blipFill>
        <p:spPr bwMode="auto">
          <a:xfrm>
            <a:off x="436979" y="1196753"/>
            <a:ext cx="8506672" cy="390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123112" y="3693766"/>
            <a:ext cx="1001279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sz="10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STADSTORG</a:t>
            </a:r>
            <a:endParaRPr lang="sv-S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5188159" y="3432156"/>
            <a:ext cx="1133428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sz="10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HANDELSGATA</a:t>
            </a:r>
            <a:endParaRPr lang="sv-SE" sz="1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5355532" y="2136696"/>
            <a:ext cx="976036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sz="10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NYA E10</a:t>
            </a:r>
            <a:endParaRPr lang="sv-S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ubrik 3"/>
          <p:cNvSpPr txBox="1">
            <a:spLocks/>
          </p:cNvSpPr>
          <p:nvPr/>
        </p:nvSpPr>
        <p:spPr>
          <a:xfrm>
            <a:off x="1158779" y="513406"/>
            <a:ext cx="7931224" cy="69607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sv-SE" dirty="0" smtClean="0">
                <a:solidFill>
                  <a:srgbClr val="0070C0"/>
                </a:solidFill>
              </a:rPr>
              <a:t>Handeln – Utmaningen</a:t>
            </a:r>
            <a:endParaRPr lang="sv-S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81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60589" y="1251347"/>
            <a:ext cx="6777037" cy="85725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sv-SE" sz="2800">
                <a:solidFill>
                  <a:srgbClr val="153F7D"/>
                </a:solidFill>
                <a:latin typeface="Arial" charset="0"/>
              </a:rPr>
              <a:t> </a:t>
            </a:r>
            <a:br>
              <a:rPr lang="en-US" altLang="sv-SE" sz="2800">
                <a:solidFill>
                  <a:srgbClr val="153F7D"/>
                </a:solidFill>
                <a:latin typeface="Arial" charset="0"/>
              </a:rPr>
            </a:br>
            <a:endParaRPr lang="en-US" altLang="sv-SE" sz="2800">
              <a:solidFill>
                <a:srgbClr val="153F7D"/>
              </a:solidFill>
              <a:latin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5500" y="2028826"/>
            <a:ext cx="7048500" cy="328493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endParaRPr lang="sv-SE" sz="3400" dirty="0">
              <a:solidFill>
                <a:schemeClr val="accent5"/>
              </a:solidFill>
            </a:endParaRPr>
          </a:p>
        </p:txBody>
      </p:sp>
      <p:pic>
        <p:nvPicPr>
          <p:cNvPr id="512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981326"/>
            <a:ext cx="9779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6449" r="20179" b="37298"/>
          <a:stretch/>
        </p:blipFill>
        <p:spPr bwMode="auto">
          <a:xfrm>
            <a:off x="436979" y="1196753"/>
            <a:ext cx="8506672" cy="390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123112" y="3693766"/>
            <a:ext cx="1001279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sz="10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STADSTORG</a:t>
            </a:r>
            <a:endParaRPr lang="sv-S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5188159" y="3432156"/>
            <a:ext cx="1133428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sz="10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HANDELSGATA</a:t>
            </a:r>
            <a:endParaRPr lang="sv-SE" sz="1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5355532" y="2136696"/>
            <a:ext cx="976036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sz="10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NYA E10</a:t>
            </a:r>
            <a:endParaRPr lang="sv-S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6034733" y="2970782"/>
            <a:ext cx="72006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sz="1000" b="1" dirty="0">
                <a:latin typeface="Arial" pitchFamily="34" charset="0"/>
                <a:cs typeface="Arial" pitchFamily="34" charset="0"/>
              </a:rPr>
              <a:t>VOLYM-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sz="1000" b="1" dirty="0">
                <a:latin typeface="Arial" pitchFamily="34" charset="0"/>
                <a:cs typeface="Arial" pitchFamily="34" charset="0"/>
              </a:rPr>
              <a:t>HANDEL</a:t>
            </a:r>
          </a:p>
        </p:txBody>
      </p:sp>
      <p:sp>
        <p:nvSpPr>
          <p:cNvPr id="12" name="Rubrik 3"/>
          <p:cNvSpPr txBox="1">
            <a:spLocks/>
          </p:cNvSpPr>
          <p:nvPr/>
        </p:nvSpPr>
        <p:spPr>
          <a:xfrm>
            <a:off x="1158779" y="513406"/>
            <a:ext cx="7931224" cy="69607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sv-SE" dirty="0" smtClean="0">
                <a:solidFill>
                  <a:srgbClr val="0070C0"/>
                </a:solidFill>
              </a:rPr>
              <a:t>Handeln – Lösningen</a:t>
            </a:r>
            <a:endParaRPr lang="sv-S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99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3347864" y="260648"/>
            <a:ext cx="30155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600" dirty="0" smtClean="0">
                <a:solidFill>
                  <a:srgbClr val="0070C0"/>
                </a:solidFill>
                <a:latin typeface="Georgia"/>
                <a:ea typeface="+mj-ea"/>
                <a:cs typeface="Georgia"/>
              </a:rPr>
              <a:t>Handelsgatan</a:t>
            </a:r>
            <a:endParaRPr lang="sv-SE" sz="3600" dirty="0">
              <a:solidFill>
                <a:srgbClr val="0070C0"/>
              </a:solidFill>
              <a:latin typeface="Georgia"/>
              <a:ea typeface="+mj-ea"/>
              <a:cs typeface="Georgia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59" b="3959"/>
          <a:stretch/>
        </p:blipFill>
        <p:spPr>
          <a:xfrm>
            <a:off x="-1" y="675389"/>
            <a:ext cx="9144000" cy="6213231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6012160" y="6453336"/>
            <a:ext cx="28905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900" dirty="0" smtClean="0">
                <a:latin typeface="Lucida Sans Unicode" pitchFamily="34" charset="0"/>
              </a:rPr>
              <a:t>White Arkitekter och </a:t>
            </a:r>
            <a:r>
              <a:rPr lang="sv-SE" sz="900" dirty="0" err="1" smtClean="0">
                <a:latin typeface="Lucida Sans Unicode" pitchFamily="34" charset="0"/>
              </a:rPr>
              <a:t>Ghilardi</a:t>
            </a:r>
            <a:r>
              <a:rPr lang="sv-SE" sz="900" dirty="0" smtClean="0">
                <a:latin typeface="Lucida Sans Unicode" pitchFamily="34" charset="0"/>
              </a:rPr>
              <a:t> Hellsten Arkitekter</a:t>
            </a:r>
            <a:endParaRPr lang="sv-SE" sz="900" dirty="0"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31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3833" y="692696"/>
            <a:ext cx="7931224" cy="648072"/>
          </a:xfrm>
        </p:spPr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>					Deformationen </a:t>
            </a:r>
            <a:endParaRPr lang="sv-SE" dirty="0">
              <a:solidFill>
                <a:srgbClr val="0070C0"/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8030"/>
            <a:ext cx="8115505" cy="51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Volymhandel mot E10</a:t>
            </a:r>
          </a:p>
        </p:txBody>
      </p:sp>
      <p:pic>
        <p:nvPicPr>
          <p:cNvPr id="3" name="Bildobjek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30057"/>
            <a:ext cx="6995160" cy="4291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6188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3568" y="1268761"/>
            <a:ext cx="7931224" cy="540060"/>
          </a:xfrm>
        </p:spPr>
        <p:txBody>
          <a:bodyPr>
            <a:normAutofit fontScale="90000"/>
          </a:bodyPr>
          <a:lstStyle/>
          <a:p>
            <a:pPr algn="l"/>
            <a:r>
              <a:rPr lang="sv-SE" dirty="0">
                <a:solidFill>
                  <a:schemeClr val="accent1"/>
                </a:solidFill>
              </a:rPr>
              <a:t>						Stadsparken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5579" y="1769433"/>
            <a:ext cx="7848871" cy="414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273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>Kristallen, Kirunas nya stadshus</a:t>
            </a:r>
            <a:endParaRPr lang="sv-SE" dirty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7" y="2601475"/>
            <a:ext cx="4072759" cy="306000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98" y="2601475"/>
            <a:ext cx="4311168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0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552" y="1592797"/>
            <a:ext cx="8208912" cy="430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ktangel 2"/>
          <p:cNvSpPr/>
          <p:nvPr/>
        </p:nvSpPr>
        <p:spPr>
          <a:xfrm>
            <a:off x="1086431" y="586479"/>
            <a:ext cx="511877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800" dirty="0">
                <a:solidFill>
                  <a:srgbClr val="0070C0"/>
                </a:solidFill>
              </a:rPr>
              <a:t>S</a:t>
            </a:r>
            <a:r>
              <a:rPr lang="sv-SE" sz="3800" dirty="0" smtClean="0">
                <a:solidFill>
                  <a:srgbClr val="0070C0"/>
                </a:solidFill>
              </a:rPr>
              <a:t>tadsmiljöer </a:t>
            </a:r>
            <a:r>
              <a:rPr lang="sv-SE" sz="3800" dirty="0">
                <a:solidFill>
                  <a:srgbClr val="0070C0"/>
                </a:solidFill>
              </a:rPr>
              <a:t>av olika slag</a:t>
            </a:r>
            <a:endParaRPr lang="sv-SE" sz="3800" dirty="0"/>
          </a:p>
        </p:txBody>
      </p:sp>
    </p:spTree>
    <p:extLst>
      <p:ext uri="{BB962C8B-B14F-4D97-AF65-F5344CB8AC3E}">
        <p14:creationId xmlns:p14="http://schemas.microsoft.com/office/powerpoint/2010/main" val="382486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7504" y="72603"/>
            <a:ext cx="8909573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8349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3"/>
          <a:srcRect t="83611"/>
          <a:stretch>
            <a:fillRect/>
          </a:stretch>
        </p:blipFill>
        <p:spPr bwMode="auto">
          <a:xfrm>
            <a:off x="0" y="5157788"/>
            <a:ext cx="9144000" cy="842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1" y="857251"/>
            <a:ext cx="2771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sv-SE" dirty="0"/>
          </a:p>
        </p:txBody>
      </p:sp>
      <p:pic>
        <p:nvPicPr>
          <p:cNvPr id="21507" name="Picture 5" descr="hornlogo.png"/>
          <p:cNvPicPr>
            <a:picLocks noChangeAspect="1"/>
          </p:cNvPicPr>
          <p:nvPr/>
        </p:nvPicPr>
        <p:blipFill>
          <a:blip r:embed="rId4"/>
          <a:srcRect r="-4739"/>
          <a:stretch>
            <a:fillRect/>
          </a:stretch>
        </p:blipFill>
        <p:spPr bwMode="auto">
          <a:xfrm>
            <a:off x="1589" y="857251"/>
            <a:ext cx="27701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5"/>
          <a:srcRect l="3894" r="3894"/>
          <a:stretch>
            <a:fillRect/>
          </a:stretch>
        </p:blipFill>
        <p:spPr bwMode="auto">
          <a:xfrm>
            <a:off x="3419476" y="1038225"/>
            <a:ext cx="5256213" cy="426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9" name="Text Box 6"/>
          <p:cNvSpPr txBox="1">
            <a:spLocks noChangeArrowheads="1"/>
          </p:cNvSpPr>
          <p:nvPr/>
        </p:nvSpPr>
        <p:spPr bwMode="auto">
          <a:xfrm rot="-285872">
            <a:off x="250825" y="2852738"/>
            <a:ext cx="316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sv-SE" dirty="0"/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241300" y="1925638"/>
            <a:ext cx="461873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400" dirty="0">
                <a:solidFill>
                  <a:srgbClr val="3A87C6"/>
                </a:solidFill>
                <a:latin typeface="+mj-lt"/>
              </a:rPr>
              <a:t>Uppgiften:</a:t>
            </a:r>
          </a:p>
          <a:p>
            <a:pPr defTabSz="914400">
              <a:spcBef>
                <a:spcPct val="50000"/>
              </a:spcBef>
              <a:defRPr/>
            </a:pPr>
            <a:r>
              <a:rPr lang="en-US" sz="2400" dirty="0">
                <a:solidFill>
                  <a:srgbClr val="3A87C6"/>
                </a:solidFill>
                <a:latin typeface="+mj-lt"/>
              </a:rPr>
              <a:t>Att bygga en ny stad</a:t>
            </a:r>
            <a:br>
              <a:rPr lang="en-US" sz="2400" dirty="0">
                <a:solidFill>
                  <a:srgbClr val="3A87C6"/>
                </a:solidFill>
                <a:latin typeface="+mj-lt"/>
              </a:rPr>
            </a:br>
            <a:r>
              <a:rPr lang="en-US" sz="2400" dirty="0">
                <a:solidFill>
                  <a:srgbClr val="3A87C6"/>
                </a:solidFill>
                <a:latin typeface="+mj-lt"/>
              </a:rPr>
              <a:t>3.000 – 4.000 bostäder</a:t>
            </a:r>
            <a:br>
              <a:rPr lang="en-US" sz="2400" dirty="0">
                <a:solidFill>
                  <a:srgbClr val="3A87C6"/>
                </a:solidFill>
                <a:latin typeface="+mj-lt"/>
              </a:rPr>
            </a:br>
            <a:r>
              <a:rPr lang="en-US" sz="2400" dirty="0">
                <a:solidFill>
                  <a:srgbClr val="3A87C6"/>
                </a:solidFill>
                <a:latin typeface="+mj-lt"/>
              </a:rPr>
              <a:t>En </a:t>
            </a:r>
            <a:r>
              <a:rPr lang="en-US" sz="2400" dirty="0" err="1">
                <a:solidFill>
                  <a:srgbClr val="3A87C6"/>
                </a:solidFill>
                <a:latin typeface="+mj-lt"/>
              </a:rPr>
              <a:t>ny</a:t>
            </a:r>
            <a:r>
              <a:rPr lang="en-US" sz="2400" dirty="0">
                <a:solidFill>
                  <a:srgbClr val="3A87C6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A87C6"/>
                </a:solidFill>
                <a:latin typeface="+mj-lt"/>
              </a:rPr>
              <a:t>stadskärna</a:t>
            </a:r>
            <a:r>
              <a:rPr lang="en-US" sz="2400" dirty="0">
                <a:solidFill>
                  <a:srgbClr val="3A87C6"/>
                </a:solidFill>
                <a:latin typeface="+mj-lt"/>
              </a:rPr>
              <a:t/>
            </a:r>
            <a:br>
              <a:rPr lang="en-US" sz="2400" dirty="0">
                <a:solidFill>
                  <a:srgbClr val="3A87C6"/>
                </a:solidFill>
                <a:latin typeface="+mj-lt"/>
              </a:rPr>
            </a:br>
            <a:r>
              <a:rPr lang="en-US" sz="2400" dirty="0" err="1">
                <a:solidFill>
                  <a:srgbClr val="3A87C6"/>
                </a:solidFill>
                <a:latin typeface="+mj-lt"/>
              </a:rPr>
              <a:t>Ny</a:t>
            </a:r>
            <a:r>
              <a:rPr lang="en-US" sz="2400" dirty="0">
                <a:solidFill>
                  <a:srgbClr val="3A87C6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A87C6"/>
                </a:solidFill>
                <a:latin typeface="+mj-lt"/>
              </a:rPr>
              <a:t>infrastruktur</a:t>
            </a:r>
            <a:r>
              <a:rPr lang="en-US" sz="2400" dirty="0">
                <a:solidFill>
                  <a:srgbClr val="3A87C6"/>
                </a:solidFill>
                <a:latin typeface="+mj-lt"/>
              </a:rPr>
              <a:t/>
            </a:r>
            <a:br>
              <a:rPr lang="en-US" sz="2400" dirty="0">
                <a:solidFill>
                  <a:srgbClr val="3A87C6"/>
                </a:solidFill>
                <a:latin typeface="+mj-lt"/>
              </a:rPr>
            </a:br>
            <a:r>
              <a:rPr lang="en-US" sz="2400" dirty="0">
                <a:solidFill>
                  <a:srgbClr val="3A87C6"/>
                </a:solidFill>
                <a:latin typeface="+mj-lt"/>
              </a:rPr>
              <a:t>Offenliga institutioner</a:t>
            </a:r>
            <a:br>
              <a:rPr lang="en-US" sz="2400" dirty="0">
                <a:solidFill>
                  <a:srgbClr val="3A87C6"/>
                </a:solidFill>
                <a:latin typeface="+mj-lt"/>
              </a:rPr>
            </a:br>
            <a:r>
              <a:rPr lang="en-US" sz="2400" dirty="0" err="1">
                <a:solidFill>
                  <a:srgbClr val="3A87C6"/>
                </a:solidFill>
                <a:latin typeface="+mj-lt"/>
              </a:rPr>
              <a:t>Arbetsplatser</a:t>
            </a:r>
            <a:endParaRPr lang="en-US" sz="2400" dirty="0">
              <a:solidFill>
                <a:srgbClr val="3A87C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43790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3"/>
          <a:srcRect t="83611"/>
          <a:stretch>
            <a:fillRect/>
          </a:stretch>
        </p:blipFill>
        <p:spPr bwMode="auto">
          <a:xfrm>
            <a:off x="0" y="5157788"/>
            <a:ext cx="9144000" cy="842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1" y="857251"/>
            <a:ext cx="2771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sv-SE" dirty="0"/>
          </a:p>
        </p:txBody>
      </p:sp>
      <p:pic>
        <p:nvPicPr>
          <p:cNvPr id="21507" name="Picture 5" descr="hornlogo.png"/>
          <p:cNvPicPr>
            <a:picLocks noChangeAspect="1"/>
          </p:cNvPicPr>
          <p:nvPr/>
        </p:nvPicPr>
        <p:blipFill>
          <a:blip r:embed="rId4"/>
          <a:srcRect r="-4739"/>
          <a:stretch>
            <a:fillRect/>
          </a:stretch>
        </p:blipFill>
        <p:spPr bwMode="auto">
          <a:xfrm>
            <a:off x="1589" y="857251"/>
            <a:ext cx="27701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5"/>
          <a:srcRect l="3894" r="3894"/>
          <a:stretch>
            <a:fillRect/>
          </a:stretch>
        </p:blipFill>
        <p:spPr bwMode="auto">
          <a:xfrm>
            <a:off x="3419476" y="1038225"/>
            <a:ext cx="5256213" cy="426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9" name="Text Box 6"/>
          <p:cNvSpPr txBox="1">
            <a:spLocks noChangeArrowheads="1"/>
          </p:cNvSpPr>
          <p:nvPr/>
        </p:nvSpPr>
        <p:spPr bwMode="auto">
          <a:xfrm rot="-285872">
            <a:off x="250825" y="2852738"/>
            <a:ext cx="316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sv-SE" dirty="0"/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241300" y="1925638"/>
            <a:ext cx="461873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400" dirty="0">
                <a:solidFill>
                  <a:srgbClr val="3A87C6"/>
                </a:solidFill>
                <a:latin typeface="+mj-lt"/>
              </a:rPr>
              <a:t>Uppgiften:</a:t>
            </a:r>
          </a:p>
          <a:p>
            <a:pPr defTabSz="914400">
              <a:spcBef>
                <a:spcPct val="50000"/>
              </a:spcBef>
              <a:defRPr/>
            </a:pPr>
            <a:r>
              <a:rPr lang="en-US" sz="2400" dirty="0">
                <a:solidFill>
                  <a:srgbClr val="3A87C6"/>
                </a:solidFill>
                <a:latin typeface="+mj-lt"/>
              </a:rPr>
              <a:t>Att bygga en ny stad</a:t>
            </a:r>
            <a:br>
              <a:rPr lang="en-US" sz="2400" dirty="0">
                <a:solidFill>
                  <a:srgbClr val="3A87C6"/>
                </a:solidFill>
                <a:latin typeface="+mj-lt"/>
              </a:rPr>
            </a:br>
            <a:r>
              <a:rPr lang="en-US" sz="2400" dirty="0">
                <a:solidFill>
                  <a:srgbClr val="3A87C6"/>
                </a:solidFill>
                <a:latin typeface="+mj-lt"/>
              </a:rPr>
              <a:t>3.000 – 4.000 bostäder</a:t>
            </a:r>
            <a:br>
              <a:rPr lang="en-US" sz="2400" dirty="0">
                <a:solidFill>
                  <a:srgbClr val="3A87C6"/>
                </a:solidFill>
                <a:latin typeface="+mj-lt"/>
              </a:rPr>
            </a:br>
            <a:r>
              <a:rPr lang="en-US" sz="2400" dirty="0">
                <a:solidFill>
                  <a:srgbClr val="3A87C6"/>
                </a:solidFill>
                <a:latin typeface="+mj-lt"/>
              </a:rPr>
              <a:t>En </a:t>
            </a:r>
            <a:r>
              <a:rPr lang="en-US" sz="2400" dirty="0" err="1">
                <a:solidFill>
                  <a:srgbClr val="3A87C6"/>
                </a:solidFill>
                <a:latin typeface="+mj-lt"/>
              </a:rPr>
              <a:t>ny</a:t>
            </a:r>
            <a:r>
              <a:rPr lang="en-US" sz="2400" dirty="0">
                <a:solidFill>
                  <a:srgbClr val="3A87C6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A87C6"/>
                </a:solidFill>
                <a:latin typeface="+mj-lt"/>
              </a:rPr>
              <a:t>stadskärna</a:t>
            </a:r>
            <a:r>
              <a:rPr lang="en-US" sz="2400" dirty="0">
                <a:solidFill>
                  <a:srgbClr val="3A87C6"/>
                </a:solidFill>
                <a:latin typeface="+mj-lt"/>
              </a:rPr>
              <a:t/>
            </a:r>
            <a:br>
              <a:rPr lang="en-US" sz="2400" dirty="0">
                <a:solidFill>
                  <a:srgbClr val="3A87C6"/>
                </a:solidFill>
                <a:latin typeface="+mj-lt"/>
              </a:rPr>
            </a:br>
            <a:r>
              <a:rPr lang="en-US" sz="2400" dirty="0" err="1">
                <a:solidFill>
                  <a:srgbClr val="3A87C6"/>
                </a:solidFill>
                <a:latin typeface="+mj-lt"/>
              </a:rPr>
              <a:t>Ny</a:t>
            </a:r>
            <a:r>
              <a:rPr lang="en-US" sz="2400" dirty="0">
                <a:solidFill>
                  <a:srgbClr val="3A87C6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A87C6"/>
                </a:solidFill>
                <a:latin typeface="+mj-lt"/>
              </a:rPr>
              <a:t>infrastruktur</a:t>
            </a:r>
            <a:r>
              <a:rPr lang="en-US" sz="2400" dirty="0">
                <a:solidFill>
                  <a:srgbClr val="3A87C6"/>
                </a:solidFill>
                <a:latin typeface="+mj-lt"/>
              </a:rPr>
              <a:t/>
            </a:r>
            <a:br>
              <a:rPr lang="en-US" sz="2400" dirty="0">
                <a:solidFill>
                  <a:srgbClr val="3A87C6"/>
                </a:solidFill>
                <a:latin typeface="+mj-lt"/>
              </a:rPr>
            </a:br>
            <a:r>
              <a:rPr lang="en-US" sz="2400" dirty="0">
                <a:solidFill>
                  <a:srgbClr val="3A87C6"/>
                </a:solidFill>
                <a:latin typeface="+mj-lt"/>
              </a:rPr>
              <a:t>Offenliga institutioner</a:t>
            </a:r>
            <a:br>
              <a:rPr lang="en-US" sz="2400" dirty="0">
                <a:solidFill>
                  <a:srgbClr val="3A87C6"/>
                </a:solidFill>
                <a:latin typeface="+mj-lt"/>
              </a:rPr>
            </a:br>
            <a:r>
              <a:rPr lang="en-US" sz="2400" dirty="0" err="1" smtClean="0">
                <a:solidFill>
                  <a:srgbClr val="3A87C6"/>
                </a:solidFill>
                <a:latin typeface="+mj-lt"/>
              </a:rPr>
              <a:t>Arbetsplatser</a:t>
            </a:r>
            <a:endParaRPr lang="en-US" sz="2400" dirty="0" smtClean="0">
              <a:solidFill>
                <a:srgbClr val="3A87C6"/>
              </a:solidFill>
              <a:latin typeface="+mj-lt"/>
            </a:endParaRPr>
          </a:p>
          <a:p>
            <a:pPr defTabSz="914400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EN NY MÖNSTERSTAD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616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3"/>
          <a:srcRect t="83611"/>
          <a:stretch>
            <a:fillRect/>
          </a:stretch>
        </p:blipFill>
        <p:spPr bwMode="auto">
          <a:xfrm>
            <a:off x="0" y="5157788"/>
            <a:ext cx="9144000" cy="842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1" y="857251"/>
            <a:ext cx="2771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sv-SE" dirty="0"/>
          </a:p>
        </p:txBody>
      </p:sp>
      <p:pic>
        <p:nvPicPr>
          <p:cNvPr id="21507" name="Picture 5" descr="hornlogo.png"/>
          <p:cNvPicPr>
            <a:picLocks noChangeAspect="1"/>
          </p:cNvPicPr>
          <p:nvPr/>
        </p:nvPicPr>
        <p:blipFill>
          <a:blip r:embed="rId4"/>
          <a:srcRect r="-4739"/>
          <a:stretch>
            <a:fillRect/>
          </a:stretch>
        </p:blipFill>
        <p:spPr bwMode="auto">
          <a:xfrm>
            <a:off x="1589" y="857251"/>
            <a:ext cx="27701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5"/>
          <a:srcRect l="3894" r="3894"/>
          <a:stretch>
            <a:fillRect/>
          </a:stretch>
        </p:blipFill>
        <p:spPr bwMode="auto">
          <a:xfrm>
            <a:off x="3419476" y="1038225"/>
            <a:ext cx="5256213" cy="426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9" name="Text Box 6"/>
          <p:cNvSpPr txBox="1">
            <a:spLocks noChangeArrowheads="1"/>
          </p:cNvSpPr>
          <p:nvPr/>
        </p:nvSpPr>
        <p:spPr bwMode="auto">
          <a:xfrm rot="-285872">
            <a:off x="250825" y="2852738"/>
            <a:ext cx="316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sv-SE" dirty="0"/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241300" y="1925638"/>
            <a:ext cx="461873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2400" dirty="0">
                <a:solidFill>
                  <a:srgbClr val="3A87C6"/>
                </a:solidFill>
                <a:latin typeface="+mj-lt"/>
              </a:rPr>
              <a:t>Uppgiften:</a:t>
            </a:r>
          </a:p>
          <a:p>
            <a:pPr defTabSz="914400">
              <a:spcBef>
                <a:spcPct val="50000"/>
              </a:spcBef>
              <a:defRPr/>
            </a:pPr>
            <a:r>
              <a:rPr lang="en-US" sz="2400" dirty="0">
                <a:solidFill>
                  <a:srgbClr val="3A87C6"/>
                </a:solidFill>
                <a:latin typeface="+mj-lt"/>
              </a:rPr>
              <a:t>Att bygga en ny stad</a:t>
            </a:r>
            <a:br>
              <a:rPr lang="en-US" sz="2400" dirty="0">
                <a:solidFill>
                  <a:srgbClr val="3A87C6"/>
                </a:solidFill>
                <a:latin typeface="+mj-lt"/>
              </a:rPr>
            </a:br>
            <a:r>
              <a:rPr lang="en-US" sz="2400" dirty="0">
                <a:solidFill>
                  <a:srgbClr val="3A87C6"/>
                </a:solidFill>
                <a:latin typeface="+mj-lt"/>
              </a:rPr>
              <a:t>3.000 – 4.000 bostäder</a:t>
            </a:r>
            <a:br>
              <a:rPr lang="en-US" sz="2400" dirty="0">
                <a:solidFill>
                  <a:srgbClr val="3A87C6"/>
                </a:solidFill>
                <a:latin typeface="+mj-lt"/>
              </a:rPr>
            </a:br>
            <a:r>
              <a:rPr lang="en-US" sz="2400" dirty="0">
                <a:solidFill>
                  <a:srgbClr val="3A87C6"/>
                </a:solidFill>
                <a:latin typeface="+mj-lt"/>
              </a:rPr>
              <a:t>En </a:t>
            </a:r>
            <a:r>
              <a:rPr lang="en-US" sz="2400" dirty="0" err="1">
                <a:solidFill>
                  <a:srgbClr val="3A87C6"/>
                </a:solidFill>
                <a:latin typeface="+mj-lt"/>
              </a:rPr>
              <a:t>ny</a:t>
            </a:r>
            <a:r>
              <a:rPr lang="en-US" sz="2400" dirty="0">
                <a:solidFill>
                  <a:srgbClr val="3A87C6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A87C6"/>
                </a:solidFill>
                <a:latin typeface="+mj-lt"/>
              </a:rPr>
              <a:t>stadskärna</a:t>
            </a:r>
            <a:r>
              <a:rPr lang="en-US" sz="2400" dirty="0">
                <a:solidFill>
                  <a:srgbClr val="3A87C6"/>
                </a:solidFill>
                <a:latin typeface="+mj-lt"/>
              </a:rPr>
              <a:t/>
            </a:r>
            <a:br>
              <a:rPr lang="en-US" sz="2400" dirty="0">
                <a:solidFill>
                  <a:srgbClr val="3A87C6"/>
                </a:solidFill>
                <a:latin typeface="+mj-lt"/>
              </a:rPr>
            </a:br>
            <a:r>
              <a:rPr lang="en-US" sz="2400" dirty="0" err="1">
                <a:solidFill>
                  <a:srgbClr val="3A87C6"/>
                </a:solidFill>
                <a:latin typeface="+mj-lt"/>
              </a:rPr>
              <a:t>Ny</a:t>
            </a:r>
            <a:r>
              <a:rPr lang="en-US" sz="2400" dirty="0">
                <a:solidFill>
                  <a:srgbClr val="3A87C6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A87C6"/>
                </a:solidFill>
                <a:latin typeface="+mj-lt"/>
              </a:rPr>
              <a:t>infrastruktur</a:t>
            </a:r>
            <a:r>
              <a:rPr lang="en-US" sz="2400" dirty="0">
                <a:solidFill>
                  <a:srgbClr val="3A87C6"/>
                </a:solidFill>
                <a:latin typeface="+mj-lt"/>
              </a:rPr>
              <a:t/>
            </a:r>
            <a:br>
              <a:rPr lang="en-US" sz="2400" dirty="0">
                <a:solidFill>
                  <a:srgbClr val="3A87C6"/>
                </a:solidFill>
                <a:latin typeface="+mj-lt"/>
              </a:rPr>
            </a:br>
            <a:r>
              <a:rPr lang="en-US" sz="2400" dirty="0">
                <a:solidFill>
                  <a:srgbClr val="3A87C6"/>
                </a:solidFill>
                <a:latin typeface="+mj-lt"/>
              </a:rPr>
              <a:t>Offenliga institutioner</a:t>
            </a:r>
            <a:br>
              <a:rPr lang="en-US" sz="2400" dirty="0">
                <a:solidFill>
                  <a:srgbClr val="3A87C6"/>
                </a:solidFill>
                <a:latin typeface="+mj-lt"/>
              </a:rPr>
            </a:br>
            <a:r>
              <a:rPr lang="en-US" sz="2400" dirty="0" err="1" smtClean="0">
                <a:solidFill>
                  <a:srgbClr val="3A87C6"/>
                </a:solidFill>
                <a:latin typeface="+mj-lt"/>
              </a:rPr>
              <a:t>Arbetsplatser</a:t>
            </a:r>
            <a:endParaRPr lang="en-US" sz="2400" dirty="0" smtClean="0">
              <a:solidFill>
                <a:srgbClr val="3A87C6"/>
              </a:solidFill>
              <a:latin typeface="+mj-lt"/>
            </a:endParaRPr>
          </a:p>
          <a:p>
            <a:pPr defTabSz="914400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OCH FORT SKA DET GÅ</a:t>
            </a:r>
            <a:endParaRPr lang="en-US" sz="2400" dirty="0">
              <a:solidFill>
                <a:srgbClr val="3A87C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7516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7544" y="1556792"/>
            <a:ext cx="8367324" cy="475193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3570" y="692697"/>
            <a:ext cx="8460430" cy="720080"/>
          </a:xfrm>
        </p:spPr>
        <p:txBody>
          <a:bodyPr/>
          <a:lstStyle/>
          <a:p>
            <a:r>
              <a:rPr lang="sv-SE" dirty="0" smtClean="0"/>
              <a:t>			</a:t>
            </a:r>
            <a:r>
              <a:rPr lang="sv-SE" dirty="0" smtClean="0">
                <a:solidFill>
                  <a:srgbClr val="0070C0"/>
                </a:solidFill>
              </a:rPr>
              <a:t>Delar av avvecklingsområdet</a:t>
            </a: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 rot="660000">
            <a:off x="816098" y="3737074"/>
            <a:ext cx="6264275" cy="1992313"/>
          </a:xfrm>
          <a:prstGeom prst="ellipse">
            <a:avLst/>
          </a:prstGeom>
          <a:solidFill>
            <a:srgbClr val="FF0000">
              <a:alpha val="0"/>
            </a:srgbClr>
          </a:solidFill>
          <a:ln w="50760" cap="rnd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 rot="660000">
            <a:off x="816097" y="3737074"/>
            <a:ext cx="6264275" cy="1992313"/>
          </a:xfrm>
          <a:prstGeom prst="ellipse">
            <a:avLst/>
          </a:prstGeom>
          <a:solidFill>
            <a:srgbClr val="FF0000">
              <a:alpha val="0"/>
            </a:srgbClr>
          </a:solidFill>
          <a:ln w="50760" cap="rnd">
            <a:solidFill>
              <a:srgbClr val="FFC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9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3568" y="764705"/>
            <a:ext cx="7931224" cy="720080"/>
          </a:xfrm>
        </p:spPr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>Byggnader med högt kulturmiljövärde</a:t>
            </a:r>
            <a:endParaRPr lang="sv-SE" dirty="0">
              <a:solidFill>
                <a:srgbClr val="0070C0"/>
              </a:solidFill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31840" y="1484785"/>
            <a:ext cx="3117493" cy="2318136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/>
          <a:srcRect l="16925"/>
          <a:stretch/>
        </p:blipFill>
        <p:spPr>
          <a:xfrm>
            <a:off x="6340091" y="4365103"/>
            <a:ext cx="2819110" cy="2256241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5"/>
          <a:srcRect l="2096"/>
          <a:stretch/>
        </p:blipFill>
        <p:spPr>
          <a:xfrm>
            <a:off x="2838018" y="4762387"/>
            <a:ext cx="3363847" cy="1834964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6"/>
          <a:srcRect l="1" t="1453" r="48285"/>
          <a:stretch/>
        </p:blipFill>
        <p:spPr>
          <a:xfrm>
            <a:off x="35496" y="4365103"/>
            <a:ext cx="2664296" cy="2232248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7"/>
          <a:srcRect r="55198"/>
          <a:stretch/>
        </p:blipFill>
        <p:spPr>
          <a:xfrm>
            <a:off x="9396536" y="1764739"/>
            <a:ext cx="2621643" cy="2044726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8119" r="38188" b="6563"/>
          <a:stretch/>
        </p:blipFill>
        <p:spPr>
          <a:xfrm>
            <a:off x="6516216" y="1520396"/>
            <a:ext cx="2339486" cy="2340652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3" r="11117"/>
          <a:stretch/>
        </p:blipFill>
        <p:spPr>
          <a:xfrm>
            <a:off x="127670" y="1514149"/>
            <a:ext cx="2736304" cy="22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289630" y="-963488"/>
            <a:ext cx="6858000" cy="2387600"/>
          </a:xfrm>
        </p:spPr>
        <p:txBody>
          <a:bodyPr/>
          <a:lstStyle/>
          <a:p>
            <a:r>
              <a:rPr lang="sv-SE" dirty="0" err="1" smtClean="0"/>
              <a:t>Husflytt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204" descr="https://mail.google.com/mail/u/0/?ui=2&amp;ik=13762e57cf&amp;view=fimg&amp;th=15c3e44c7bfbaac6&amp;attid=0.2&amp;disp=emb&amp;attbid=ANGjdJ9SOyGUOKyE-XqwSPYM2JFtr2VLOWhD7l54wPcUXPCXkq8pWMrdZn8mQfOl2My3kI0AGmFggPQP_Qcbx2n1VfGS57CcBiayyCjh46N2q8BXcBJB9MDfhCT05mU&amp;sz=s0-l75-ft&amp;ats=1495693640561&amp;rm=15c3e44c7bfbaac6&amp;zw&amp;atsh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54" y="1424112"/>
            <a:ext cx="7630291" cy="505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195369"/>
      </p:ext>
    </p:extLst>
  </p:cSld>
  <p:clrMapOvr>
    <a:masterClrMapping/>
  </p:clrMapOvr>
</p:sld>
</file>

<file path=ppt/theme/theme1.xml><?xml version="1.0" encoding="utf-8"?>
<a:theme xmlns:a="http://schemas.openxmlformats.org/drawingml/2006/main" name="Kiruna powerpointmal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oadshow_Finska" id="{2FDB765D-9813-43E5-8AE5-F0D4E5E303D6}" vid="{C7164918-4D96-46A3-AE8D-5B73D8CED51C}"/>
    </a:ext>
  </a:extLst>
</a:theme>
</file>

<file path=ppt/theme/theme2.xml><?xml version="1.0" encoding="utf-8"?>
<a:theme xmlns:a="http://schemas.openxmlformats.org/drawingml/2006/main" name="1_Kiruna powerpointmal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Roadshow_Engelska</Template>
  <TotalTime>2220</TotalTime>
  <Words>362</Words>
  <Application>Microsoft Office PowerPoint</Application>
  <PresentationFormat>Bildspel på skärmen (4:3)</PresentationFormat>
  <Paragraphs>130</Paragraphs>
  <Slides>34</Slides>
  <Notes>14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34</vt:i4>
      </vt:variant>
    </vt:vector>
  </HeadingPairs>
  <TitlesOfParts>
    <vt:vector size="42" baseType="lpstr">
      <vt:lpstr>Arial</vt:lpstr>
      <vt:lpstr>Calibri</vt:lpstr>
      <vt:lpstr>Georgia</vt:lpstr>
      <vt:lpstr>Lucida Grande</vt:lpstr>
      <vt:lpstr>Lucida Sans Unicode</vt:lpstr>
      <vt:lpstr>Times New Roman</vt:lpstr>
      <vt:lpstr>Kiruna powerpointmall</vt:lpstr>
      <vt:lpstr>1_Kiruna powerpointmall</vt:lpstr>
      <vt:lpstr>PowerPoint-presentation</vt:lpstr>
      <vt:lpstr>Varför måste staden flytta?</vt:lpstr>
      <vt:lpstr>     Deformationen </vt:lpstr>
      <vt:lpstr>PowerPoint-presentation</vt:lpstr>
      <vt:lpstr>PowerPoint-presentation</vt:lpstr>
      <vt:lpstr>PowerPoint-presentation</vt:lpstr>
      <vt:lpstr>   Delar av avvecklingsområdet</vt:lpstr>
      <vt:lpstr>Byggnader med högt kulturmiljövärde</vt:lpstr>
      <vt:lpstr>Husflytt</vt:lpstr>
      <vt:lpstr>PowerPoint-presentation</vt:lpstr>
      <vt:lpstr>Platsen för Nya Kiruna – viss uppförsbacke </vt:lpstr>
      <vt:lpstr>PowerPoint-presentation</vt:lpstr>
      <vt:lpstr>PowerPoint-presentation</vt:lpstr>
      <vt:lpstr>PowerPoint-presentation</vt:lpstr>
      <vt:lpstr>PowerPoint-presentation</vt:lpstr>
      <vt:lpstr>     Visionsarbete</vt:lpstr>
      <vt:lpstr>PowerPoint-presentation</vt:lpstr>
      <vt:lpstr>PowerPoint-presentation</vt:lpstr>
      <vt:lpstr>PowerPoint-presentation</vt:lpstr>
      <vt:lpstr>PowerPoint-presentation</vt:lpstr>
      <vt:lpstr>Inbjudan markanvisning</vt:lpstr>
      <vt:lpstr>Resultatet </vt:lpstr>
      <vt:lpstr>     </vt:lpstr>
      <vt:lpstr>  </vt:lpstr>
      <vt:lpstr>  </vt:lpstr>
      <vt:lpstr>PowerPoint-presentation</vt:lpstr>
      <vt:lpstr>  </vt:lpstr>
      <vt:lpstr>  </vt:lpstr>
      <vt:lpstr>PowerPoint-presentation</vt:lpstr>
      <vt:lpstr>Volymhandel mot E10</vt:lpstr>
      <vt:lpstr>      Stadsparken</vt:lpstr>
      <vt:lpstr>Kristallen, Kirunas nya stadshus</vt:lpstr>
      <vt:lpstr>PowerPoint-presentation</vt:lpstr>
      <vt:lpstr>PowerPoint-presentation</vt:lpstr>
    </vt:vector>
  </TitlesOfParts>
  <Company>Kiruna Kommun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Ulrika Hannu</dc:creator>
  <cp:lastModifiedBy>Göran Cars</cp:lastModifiedBy>
  <cp:revision>246</cp:revision>
  <cp:lastPrinted>2018-08-22T13:50:13Z</cp:lastPrinted>
  <dcterms:created xsi:type="dcterms:W3CDTF">2015-08-20T13:00:11Z</dcterms:created>
  <dcterms:modified xsi:type="dcterms:W3CDTF">2018-09-18T12:58:33Z</dcterms:modified>
</cp:coreProperties>
</file>