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4" r:id="rId4"/>
    <p:sldId id="277" r:id="rId5"/>
    <p:sldId id="275" r:id="rId6"/>
    <p:sldId id="276" r:id="rId7"/>
    <p:sldId id="278" r:id="rId8"/>
    <p:sldId id="265" r:id="rId9"/>
    <p:sldId id="266" r:id="rId10"/>
    <p:sldId id="267" r:id="rId11"/>
    <p:sldId id="260" r:id="rId12"/>
    <p:sldId id="259" r:id="rId13"/>
    <p:sldId id="258" r:id="rId14"/>
    <p:sldId id="270" r:id="rId15"/>
    <p:sldId id="271" r:id="rId16"/>
    <p:sldId id="268" r:id="rId17"/>
    <p:sldId id="279" r:id="rId1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25">
          <p15:clr>
            <a:srgbClr val="A4A3A4"/>
          </p15:clr>
        </p15:guide>
        <p15:guide id="2" orient="horz" pos="3113">
          <p15:clr>
            <a:srgbClr val="A4A3A4"/>
          </p15:clr>
        </p15:guide>
        <p15:guide id="3" orient="horz" pos="483">
          <p15:clr>
            <a:srgbClr val="A4A3A4"/>
          </p15:clr>
        </p15:guide>
        <p15:guide id="4" orient="horz" pos="1064">
          <p15:clr>
            <a:srgbClr val="A4A3A4"/>
          </p15:clr>
        </p15:guide>
        <p15:guide id="5" orient="horz" pos="165">
          <p15:clr>
            <a:srgbClr val="A4A3A4"/>
          </p15:clr>
        </p15:guide>
        <p15:guide id="6" orient="horz" pos="346">
          <p15:clr>
            <a:srgbClr val="A4A3A4"/>
          </p15:clr>
        </p15:guide>
        <p15:guide id="7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162852"/>
    <a:srgbClr val="2A79AA"/>
    <a:srgbClr val="2A79B3"/>
    <a:srgbClr val="2B81BC"/>
    <a:srgbClr val="2B81B3"/>
    <a:srgbClr val="2981B5"/>
    <a:srgbClr val="1A93BE"/>
    <a:srgbClr val="0D84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39" autoAdjust="0"/>
    <p:restoredTop sz="94660"/>
  </p:normalViewPr>
  <p:slideViewPr>
    <p:cSldViewPr snapToObjects="1">
      <p:cViewPr varScale="1">
        <p:scale>
          <a:sx n="120" d="100"/>
          <a:sy n="120" d="100"/>
        </p:scale>
        <p:origin x="544" y="176"/>
      </p:cViewPr>
      <p:guideLst>
        <p:guide orient="horz" pos="1525"/>
        <p:guide orient="horz" pos="3113"/>
        <p:guide orient="horz" pos="483"/>
        <p:guide orient="horz" pos="1064"/>
        <p:guide orient="horz" pos="165"/>
        <p:guide orient="horz" pos="34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5871"/>
            <a:ext cx="7772400" cy="7069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4049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4" name="Bildobjekt 3" descr="isblock frilagda med skugga cmyk blänkare.psd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06666" y="3154218"/>
            <a:ext cx="2622361" cy="4306546"/>
          </a:xfrm>
          <a:prstGeom prst="rect">
            <a:avLst/>
          </a:prstGeom>
        </p:spPr>
      </p:pic>
      <p:pic>
        <p:nvPicPr>
          <p:cNvPr id="5" name="Bildobjekt 4" descr="LTU sve - vit.eps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5051" y="5842503"/>
            <a:ext cx="1376522" cy="743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797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96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242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242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299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3134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64904"/>
            <a:ext cx="4040188" cy="24534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53134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64904"/>
            <a:ext cx="4041775" cy="24534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039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7" Type="http://schemas.openxmlformats.org/officeDocument/2006/relationships/image" Target="../media/image2.emf"/><Relationship Id="rId8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791563"/>
            <a:ext cx="8229600" cy="765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89101"/>
            <a:ext cx="8229600" cy="4764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US" dirty="0"/>
          </a:p>
        </p:txBody>
      </p:sp>
      <p:pic>
        <p:nvPicPr>
          <p:cNvPr id="3" name="Bildobjekt 2" descr="LTU sve - vit.eps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5051" y="5842503"/>
            <a:ext cx="1376522" cy="74388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7348" y="284825"/>
            <a:ext cx="2370735" cy="35969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200" kern="1200">
          <a:solidFill>
            <a:srgbClr val="162852"/>
          </a:solidFill>
          <a:latin typeface="Arial"/>
          <a:ea typeface="ＭＳ Ｐゴシック" charset="0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162852"/>
          </a:solidFill>
          <a:latin typeface="Arial" charset="0"/>
          <a:ea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162852"/>
          </a:solidFill>
          <a:latin typeface="Arial" charset="0"/>
          <a:ea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162852"/>
          </a:solidFill>
          <a:latin typeface="Arial" charset="0"/>
          <a:ea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162852"/>
          </a:solidFill>
          <a:latin typeface="Arial" charset="0"/>
          <a:ea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Arial" charset="0"/>
          <a:ea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Arial" charset="0"/>
          <a:ea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Arial" charset="0"/>
          <a:ea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Arial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rgbClr val="162852"/>
          </a:solidFill>
          <a:latin typeface="Arial"/>
          <a:ea typeface="ＭＳ Ｐゴシック" charset="0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162852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162852"/>
          </a:solidFill>
          <a:latin typeface="Arial"/>
          <a:ea typeface="ＭＳ Ｐゴシック" charset="0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162852"/>
          </a:solidFill>
          <a:latin typeface="Arial"/>
          <a:ea typeface="ＭＳ Ｐゴシック" charset="0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rgbClr val="162852"/>
          </a:solidFill>
          <a:latin typeface="Arial"/>
          <a:ea typeface="ＭＳ Ｐゴシック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1" Type="http://schemas.openxmlformats.org/officeDocument/2006/relationships/image" Target="../media/image8.png"/><Relationship Id="rId12" Type="http://schemas.openxmlformats.org/officeDocument/2006/relationships/image" Target="../media/image9.png"/><Relationship Id="rId13" Type="http://schemas.openxmlformats.org/officeDocument/2006/relationships/image" Target="../media/image10.png"/><Relationship Id="rId1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kolfi.se/forskningssammanstallningar/databaser-for-larare/" TargetMode="External"/><Relationship Id="rId3" Type="http://schemas.openxmlformats.org/officeDocument/2006/relationships/hyperlink" Target="https://www.skolverket.se/skolutveckling/forskning" TargetMode="External"/><Relationship Id="rId4" Type="http://schemas.openxmlformats.org/officeDocument/2006/relationships/hyperlink" Target="https://www.skolporten.se/forskning/" TargetMode="External"/><Relationship Id="rId5" Type="http://schemas.openxmlformats.org/officeDocument/2006/relationships/hyperlink" Target="http://libris.kb.se/" TargetMode="External"/><Relationship Id="rId6" Type="http://schemas.openxmlformats.org/officeDocument/2006/relationships/hyperlink" Target="http://www.diva-portal.org/" TargetMode="External"/><Relationship Id="rId7" Type="http://schemas.openxmlformats.org/officeDocument/2006/relationships/hyperlink" Target="https://www.nb-ecec.org/sv" TargetMode="External"/><Relationship Id="rId8" Type="http://schemas.openxmlformats.org/officeDocument/2006/relationships/image" Target="../media/image5.png"/><Relationship Id="rId9" Type="http://schemas.openxmlformats.org/officeDocument/2006/relationships/image" Target="../media/image6.png"/><Relationship Id="rId10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b="1" dirty="0"/>
              <a:t>På spaning efter teknikmedvetenhet hos lärare 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F</a:t>
            </a:r>
            <a:r>
              <a:rPr lang="sv-SE" dirty="0" smtClean="0"/>
              <a:t>orskningsresultat </a:t>
            </a:r>
            <a:r>
              <a:rPr lang="sv-SE" dirty="0"/>
              <a:t>med relation till teknikundervisning i förskola och skola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01594" y="5934670"/>
            <a:ext cx="55408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Per Högström</a:t>
            </a:r>
            <a:r>
              <a:rPr lang="sv-SE" dirty="0"/>
              <a:t>, </a:t>
            </a:r>
            <a:r>
              <a:rPr lang="sv-SE" dirty="0" smtClean="0"/>
              <a:t>universitetslektor, LTU </a:t>
            </a:r>
          </a:p>
          <a:p>
            <a:r>
              <a:rPr lang="sv-SE" b="1" dirty="0" smtClean="0"/>
              <a:t>Ewa-Charlotte </a:t>
            </a:r>
            <a:r>
              <a:rPr lang="sv-SE" b="1" dirty="0"/>
              <a:t>Faarinen</a:t>
            </a:r>
            <a:r>
              <a:rPr lang="sv-SE" dirty="0"/>
              <a:t>, universitetsadjunkt, LTU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1658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791562"/>
            <a:ext cx="8229600" cy="981253"/>
          </a:xfrm>
        </p:spPr>
        <p:txBody>
          <a:bodyPr/>
          <a:lstStyle/>
          <a:p>
            <a:pPr algn="l"/>
            <a:r>
              <a:rPr lang="en-GB" sz="2000" dirty="0" err="1" smtClean="0"/>
              <a:t>kärnbudskap</a:t>
            </a:r>
            <a:endParaRPr lang="sv-SE" sz="2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</p:spPr>
        <p:txBody>
          <a:bodyPr/>
          <a:lstStyle/>
          <a:p>
            <a:pPr marL="0" indent="0">
              <a:buNone/>
            </a:pPr>
            <a:r>
              <a:rPr lang="sv-SE" sz="1800" dirty="0" smtClean="0"/>
              <a:t>Teknisk lösning för ett reellt problem. Bidrar till måluppfyllelse.</a:t>
            </a:r>
          </a:p>
          <a:p>
            <a:pPr marL="0" indent="0">
              <a:buNone/>
            </a:pPr>
            <a:endParaRPr lang="sv-SE" sz="1800" dirty="0"/>
          </a:p>
          <a:p>
            <a:r>
              <a:rPr lang="sv-SE" sz="1800" dirty="0" smtClean="0"/>
              <a:t>Resultat visar att 5-åringar kan tillägna sig enkla tekniska kunskaper och kunskaper om en designprocess.</a:t>
            </a:r>
          </a:p>
          <a:p>
            <a:r>
              <a:rPr lang="sv-SE" sz="1800" dirty="0" smtClean="0"/>
              <a:t>Planerade aktiviteter med hög frihetsgrad gynnsamma.</a:t>
            </a:r>
          </a:p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r>
              <a:rPr lang="sv-SE" sz="1800" dirty="0" smtClean="0"/>
              <a:t>Föreslår att den </a:t>
            </a:r>
            <a:r>
              <a:rPr lang="sv-SE" sz="1800" dirty="0"/>
              <a:t>tekniska designprocessen </a:t>
            </a:r>
            <a:r>
              <a:rPr lang="sv-SE" sz="1800" dirty="0" smtClean="0"/>
              <a:t>ska introduceras </a:t>
            </a:r>
            <a:r>
              <a:rPr lang="sv-SE" sz="1800" dirty="0"/>
              <a:t>tidigt.</a:t>
            </a: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Nurturing </a:t>
            </a:r>
            <a:r>
              <a:rPr lang="en-GB" sz="1800" dirty="0"/>
              <a:t>the </a:t>
            </a:r>
            <a:r>
              <a:rPr lang="en-GB" sz="1800" dirty="0" err="1"/>
              <a:t>designerly</a:t>
            </a:r>
            <a:r>
              <a:rPr lang="en-GB" sz="1800" dirty="0"/>
              <a:t> thinking and design capabilities of 5- year-olds: Technology in the new entrant </a:t>
            </a:r>
            <a:r>
              <a:rPr lang="en-GB" sz="1800" dirty="0" smtClean="0"/>
              <a:t>classroom.</a:t>
            </a:r>
          </a:p>
          <a:p>
            <a:pPr marL="0" indent="0">
              <a:buNone/>
            </a:pPr>
            <a:r>
              <a:rPr lang="en-GB" sz="1800" dirty="0" smtClean="0"/>
              <a:t>Milne</a:t>
            </a:r>
            <a:r>
              <a:rPr lang="en-GB" sz="1800" dirty="0"/>
              <a:t>, L. (2013)</a:t>
            </a:r>
            <a:endParaRPr lang="sv-S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85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000" dirty="0" smtClean="0"/>
              <a:t>kärnbudskap</a:t>
            </a:r>
            <a:endParaRPr lang="sv-SE" sz="2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800" dirty="0" smtClean="0"/>
              <a:t>Elevers a</a:t>
            </a:r>
            <a:r>
              <a:rPr lang="sv-SE" sz="1800" dirty="0" smtClean="0"/>
              <a:t>ttityder till teknik undersöks via PATT-enkät. Forskning kan behöva justera metoder.</a:t>
            </a:r>
          </a:p>
          <a:p>
            <a:pPr marL="0" indent="0">
              <a:buNone/>
            </a:pPr>
            <a:endParaRPr lang="sv-SE" sz="1800" dirty="0" smtClean="0"/>
          </a:p>
          <a:p>
            <a:r>
              <a:rPr lang="sv-SE" sz="1800" dirty="0" smtClean="0"/>
              <a:t>14-åringar analyserar och förklarar enkätresultat. </a:t>
            </a:r>
          </a:p>
          <a:p>
            <a:r>
              <a:rPr lang="sv-SE" sz="1800" dirty="0" smtClean="0"/>
              <a:t>Elever och forskare ej överens om tolkning av frågor relaterade till genus, intresse och karriär.</a:t>
            </a:r>
          </a:p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r>
              <a:rPr lang="sv-SE" sz="1800" dirty="0" smtClean="0"/>
              <a:t>Föreslår att attityder till teknik som efterfrågas behöver relatera tydligare till teknik som skolämne.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Understanding </a:t>
            </a:r>
            <a:r>
              <a:rPr lang="en-GB" sz="1800" dirty="0"/>
              <a:t>attitude measurement:</a:t>
            </a:r>
            <a:br>
              <a:rPr lang="en-GB" sz="1800" dirty="0"/>
            </a:br>
            <a:r>
              <a:rPr lang="en-GB" sz="1800" dirty="0"/>
              <a:t>Exploring meaning and use of the PATT short </a:t>
            </a:r>
            <a:r>
              <a:rPr lang="en-GB" sz="1800" dirty="0" smtClean="0"/>
              <a:t>questionnaire</a:t>
            </a:r>
          </a:p>
          <a:p>
            <a:pPr marL="0" indent="0">
              <a:buNone/>
            </a:pPr>
            <a:r>
              <a:rPr lang="en-GB" sz="1800" dirty="0" err="1" smtClean="0"/>
              <a:t>Svenningsson</a:t>
            </a:r>
            <a:r>
              <a:rPr lang="en-GB" sz="1800" dirty="0"/>
              <a:t>, J., </a:t>
            </a:r>
            <a:r>
              <a:rPr lang="en-GB" sz="1800" dirty="0" err="1"/>
              <a:t>Hultén</a:t>
            </a:r>
            <a:r>
              <a:rPr lang="en-GB" sz="1800" dirty="0"/>
              <a:t>, M., &amp; </a:t>
            </a:r>
            <a:r>
              <a:rPr lang="en-GB" sz="1800" dirty="0" err="1"/>
              <a:t>Hallström</a:t>
            </a:r>
            <a:r>
              <a:rPr lang="en-GB" sz="1800" dirty="0"/>
              <a:t>, J. (2016)</a:t>
            </a: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367677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000" dirty="0" smtClean="0"/>
              <a:t>kärnbudskap</a:t>
            </a:r>
            <a:endParaRPr lang="sv-SE" sz="2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800" dirty="0" smtClean="0"/>
              <a:t>Lärare med och utan formell utbildning (behörighet) undervisar i teknik. </a:t>
            </a:r>
          </a:p>
          <a:p>
            <a:pPr marL="0" indent="0">
              <a:buNone/>
            </a:pPr>
            <a:endParaRPr lang="sv-SE" sz="1800" dirty="0" smtClean="0"/>
          </a:p>
          <a:p>
            <a:r>
              <a:rPr lang="sv-SE" sz="1800" dirty="0" smtClean="0"/>
              <a:t>Ja, det blir skillnad</a:t>
            </a:r>
          </a:p>
          <a:p>
            <a:r>
              <a:rPr lang="sv-SE" sz="1800" dirty="0" smtClean="0"/>
              <a:t>Målstyrning, förväntningar på lärande och bedömning påverkas</a:t>
            </a:r>
          </a:p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r>
              <a:rPr lang="sv-SE" sz="1800" dirty="0" smtClean="0"/>
              <a:t>Föreslår att både lärarutbildning och lärarfortbildning behöver inkludera såväl lärarens förmåga (</a:t>
            </a:r>
            <a:r>
              <a:rPr lang="sv-SE" sz="1800" dirty="0" err="1" smtClean="0"/>
              <a:t>self-efficacy</a:t>
            </a:r>
            <a:r>
              <a:rPr lang="sv-SE" sz="1800" dirty="0" smtClean="0"/>
              <a:t>) som vad eleverna ska lära sig (innehåll).</a:t>
            </a:r>
          </a:p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r>
              <a:rPr lang="en-GB" sz="1800" dirty="0" smtClean="0"/>
              <a:t>Investigating </a:t>
            </a:r>
            <a:r>
              <a:rPr lang="en-GB" sz="1800" dirty="0"/>
              <a:t>technology teachers' self-efficacy on assessment</a:t>
            </a:r>
            <a:endParaRPr lang="sv-SE" sz="1800" dirty="0"/>
          </a:p>
          <a:p>
            <a:pPr marL="0" indent="0">
              <a:buNone/>
            </a:pPr>
            <a:r>
              <a:rPr lang="en-GB" sz="1800" dirty="0" err="1" smtClean="0"/>
              <a:t>Hartell</a:t>
            </a:r>
            <a:r>
              <a:rPr lang="en-GB" sz="1800" dirty="0"/>
              <a:t>, E., </a:t>
            </a:r>
            <a:r>
              <a:rPr lang="en-GB" sz="1800" dirty="0" err="1"/>
              <a:t>Gumaelius</a:t>
            </a:r>
            <a:r>
              <a:rPr lang="en-GB" sz="1800" dirty="0"/>
              <a:t>, L., &amp; </a:t>
            </a:r>
            <a:r>
              <a:rPr lang="en-GB" sz="1800" dirty="0" err="1"/>
              <a:t>Svärdh</a:t>
            </a:r>
            <a:r>
              <a:rPr lang="en-GB" sz="1800" dirty="0"/>
              <a:t>, J. (2015)</a:t>
            </a: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127089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000" dirty="0" smtClean="0"/>
              <a:t>kärnbudskap</a:t>
            </a:r>
            <a:endParaRPr lang="sv-SE" sz="2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800" dirty="0" smtClean="0"/>
              <a:t>Teknikämnet är nytt i svensk skola, erfarenheter därav mindre för att bedöma elevers kunskaper om teknologiska system.</a:t>
            </a:r>
          </a:p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r>
              <a:rPr lang="sv-SE" sz="1800" dirty="0" smtClean="0"/>
              <a:t>Tre områden viktiga för bedömning framträder</a:t>
            </a:r>
          </a:p>
          <a:p>
            <a:r>
              <a:rPr lang="sv-SE" sz="1800" dirty="0" smtClean="0"/>
              <a:t>Struktur</a:t>
            </a:r>
          </a:p>
          <a:p>
            <a:r>
              <a:rPr lang="sv-SE" sz="1800" dirty="0" smtClean="0"/>
              <a:t>Relationer med omvärld</a:t>
            </a:r>
          </a:p>
          <a:p>
            <a:r>
              <a:rPr lang="sv-SE" sz="1800" dirty="0" smtClean="0"/>
              <a:t>historik</a:t>
            </a:r>
          </a:p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r>
              <a:rPr lang="sv-SE" sz="1800" dirty="0" smtClean="0"/>
              <a:t>Föreslår att resultaten kan användas som grund i diskussioner om bedömning. Men</a:t>
            </a:r>
            <a:r>
              <a:rPr lang="mr-IN" sz="1800" dirty="0" smtClean="0"/>
              <a:t>…</a:t>
            </a:r>
            <a:r>
              <a:rPr lang="sv-SE" sz="1800" dirty="0" smtClean="0"/>
              <a:t> mer forskning behövs om olika nivåer.</a:t>
            </a:r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r>
              <a:rPr lang="en-GB" sz="1800" dirty="0" smtClean="0"/>
              <a:t>Swedish </a:t>
            </a:r>
            <a:r>
              <a:rPr lang="en-GB" sz="1800" dirty="0"/>
              <a:t>technology teachers’ views on assessing student understandings of technological systems</a:t>
            </a:r>
            <a:endParaRPr lang="sv-SE" sz="1800" dirty="0"/>
          </a:p>
          <a:p>
            <a:pPr marL="0" indent="0">
              <a:buNone/>
            </a:pPr>
            <a:r>
              <a:rPr lang="en-GB" sz="1800" dirty="0" smtClean="0"/>
              <a:t>Schooner</a:t>
            </a:r>
            <a:r>
              <a:rPr lang="en-GB" sz="1800" dirty="0"/>
              <a:t>, P., Klasander, C., &amp; </a:t>
            </a:r>
            <a:r>
              <a:rPr lang="en-GB" sz="1800" dirty="0" err="1"/>
              <a:t>Hallström</a:t>
            </a:r>
            <a:r>
              <a:rPr lang="en-GB" sz="1800" dirty="0"/>
              <a:t>, J. (2018)</a:t>
            </a: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25926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000" dirty="0" smtClean="0"/>
              <a:t>Kärnbudskap</a:t>
            </a:r>
            <a:endParaRPr lang="sv-SE" sz="2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800" dirty="0" smtClean="0"/>
              <a:t>Skönlitterära barnböcker kan ses som bärare av värderingar och förhållningssätt till teknik.</a:t>
            </a:r>
          </a:p>
          <a:p>
            <a:pPr marL="0" indent="0">
              <a:buNone/>
            </a:pPr>
            <a:endParaRPr lang="sv-SE" sz="1800" dirty="0"/>
          </a:p>
          <a:p>
            <a:r>
              <a:rPr lang="sv-SE" sz="1800" dirty="0" smtClean="0"/>
              <a:t>Didaktisk analys och dolda budskap</a:t>
            </a:r>
          </a:p>
          <a:p>
            <a:r>
              <a:rPr lang="sv-SE" sz="1800" dirty="0" smtClean="0"/>
              <a:t>Representationer, gestaltningar, tekniksyn framträder</a:t>
            </a:r>
          </a:p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r>
              <a:rPr lang="sv-SE" sz="1800" dirty="0" smtClean="0"/>
              <a:t>Föreslår att skönlitterära barnböcker kan fungera som utgångspunkter för kreativa diskussioner.</a:t>
            </a:r>
            <a:endParaRPr lang="sv-SE" sz="1800" dirty="0"/>
          </a:p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r>
              <a:rPr lang="sv-SE" sz="1800" dirty="0" smtClean="0"/>
              <a:t>Barnlitteraturens </a:t>
            </a:r>
            <a:r>
              <a:rPr lang="sv-SE" sz="1800" dirty="0"/>
              <a:t>tekniklandskap. </a:t>
            </a:r>
            <a:br>
              <a:rPr lang="sv-SE" sz="1800" dirty="0"/>
            </a:br>
            <a:r>
              <a:rPr lang="sv-SE" sz="1800" dirty="0"/>
              <a:t>En didaktisk vandring från Nils Holgersson till Pettson och </a:t>
            </a:r>
            <a:r>
              <a:rPr lang="sv-SE" sz="1800" dirty="0" smtClean="0"/>
              <a:t>Findus.</a:t>
            </a:r>
          </a:p>
          <a:p>
            <a:pPr marL="0" indent="0">
              <a:buNone/>
            </a:pPr>
            <a:r>
              <a:rPr lang="sv-SE" sz="1800" dirty="0" smtClean="0"/>
              <a:t>Axell</a:t>
            </a:r>
            <a:r>
              <a:rPr lang="sv-SE" sz="1800" dirty="0"/>
              <a:t>, C. (2015)</a:t>
            </a:r>
          </a:p>
        </p:txBody>
      </p:sp>
    </p:spTree>
    <p:extLst>
      <p:ext uri="{BB962C8B-B14F-4D97-AF65-F5344CB8AC3E}">
        <p14:creationId xmlns:p14="http://schemas.microsoft.com/office/powerpoint/2010/main" val="13058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Fokus på nyttjande eller </a:t>
            </a:r>
            <a:r>
              <a:rPr lang="sv-SE" dirty="0" smtClean="0"/>
              <a:t>tillämpning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 dirty="0"/>
              <a:t>För att det </a:t>
            </a:r>
            <a:r>
              <a:rPr lang="sv-SE" sz="2400" dirty="0" smtClean="0"/>
              <a:t>ska bli </a:t>
            </a:r>
            <a:r>
              <a:rPr lang="sv-SE" sz="2400" dirty="0"/>
              <a:t>något praktiskt i verksamheten utifrån resultaten i vetenskaplig litteratur behöver dessa förhållas till </a:t>
            </a:r>
            <a:endParaRPr lang="sv-SE" sz="2400" dirty="0" smtClean="0"/>
          </a:p>
          <a:p>
            <a:pPr lvl="1"/>
            <a:r>
              <a:rPr lang="sv-SE" sz="2000" dirty="0" smtClean="0"/>
              <a:t>den </a:t>
            </a:r>
            <a:r>
              <a:rPr lang="sv-SE" sz="2000" dirty="0"/>
              <a:t>praktik vi upplever eller har erfarenhet av och </a:t>
            </a:r>
            <a:endParaRPr lang="sv-SE" sz="2000" dirty="0" smtClean="0"/>
          </a:p>
          <a:p>
            <a:pPr lvl="1"/>
            <a:r>
              <a:rPr lang="sv-SE" sz="2000" dirty="0" smtClean="0"/>
              <a:t>de </a:t>
            </a:r>
            <a:r>
              <a:rPr lang="sv-SE" sz="2000" dirty="0"/>
              <a:t>möjligheter vi ser i att utveckla vår undervisning. </a:t>
            </a:r>
            <a:endParaRPr lang="sv-SE" sz="2000" dirty="0" smtClean="0"/>
          </a:p>
          <a:p>
            <a:pPr lvl="1"/>
            <a:endParaRPr lang="sv-SE" sz="2000" dirty="0"/>
          </a:p>
          <a:p>
            <a:r>
              <a:rPr lang="sv-SE" dirty="0" smtClean="0"/>
              <a:t>Dags för workshop!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8257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Läsa färsk forskning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800" dirty="0">
                <a:hlinkClick r:id="rId2"/>
              </a:rPr>
              <a:t>http://www.skolfi.se/forskningssammanstallningar/databaser-for-larare</a:t>
            </a:r>
            <a:r>
              <a:rPr lang="sv-SE" sz="1800" dirty="0" smtClean="0">
                <a:hlinkClick r:id="rId2"/>
              </a:rPr>
              <a:t>/</a:t>
            </a:r>
            <a:endParaRPr lang="sv-SE" sz="1800" dirty="0" smtClean="0"/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r>
              <a:rPr lang="sv-SE" sz="1800" dirty="0" smtClean="0">
                <a:hlinkClick r:id="rId3"/>
              </a:rPr>
              <a:t>https</a:t>
            </a:r>
            <a:r>
              <a:rPr lang="sv-SE" sz="1800" dirty="0">
                <a:hlinkClick r:id="rId3"/>
              </a:rPr>
              <a:t>://</a:t>
            </a:r>
            <a:r>
              <a:rPr lang="sv-SE" sz="1800" dirty="0" smtClean="0">
                <a:hlinkClick r:id="rId3"/>
              </a:rPr>
              <a:t>www.skolverket.se/skolutveckling/forskning</a:t>
            </a:r>
            <a:endParaRPr lang="sv-SE" sz="1800" dirty="0" smtClean="0"/>
          </a:p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r>
              <a:rPr lang="sv-SE" sz="1800" dirty="0">
                <a:hlinkClick r:id="rId4"/>
              </a:rPr>
              <a:t>https://www.regeringen.se/rattsliga-dokument/statens-offentliga-utredningar/2018/03/forska-tillsammans--samverkan-for-larande-och-forbattring/</a:t>
            </a:r>
            <a:endParaRPr lang="sv-SE" sz="1800" dirty="0" smtClean="0">
              <a:hlinkClick r:id="rId4"/>
            </a:endParaRPr>
          </a:p>
          <a:p>
            <a:pPr marL="0" indent="0">
              <a:buNone/>
            </a:pPr>
            <a:endParaRPr lang="sv-SE" sz="1800" dirty="0">
              <a:hlinkClick r:id="rId4"/>
            </a:endParaRPr>
          </a:p>
          <a:p>
            <a:pPr marL="0" indent="0">
              <a:buNone/>
            </a:pPr>
            <a:r>
              <a:rPr lang="sv-SE" sz="1800" dirty="0" smtClean="0">
                <a:hlinkClick r:id="rId4"/>
              </a:rPr>
              <a:t>https</a:t>
            </a:r>
            <a:r>
              <a:rPr lang="sv-SE" sz="1800" dirty="0">
                <a:hlinkClick r:id="rId4"/>
              </a:rPr>
              <a:t>://www.skolporten.se/forskning</a:t>
            </a:r>
            <a:r>
              <a:rPr lang="sv-SE" sz="1800" dirty="0" smtClean="0">
                <a:hlinkClick r:id="rId4"/>
              </a:rPr>
              <a:t>/</a:t>
            </a:r>
            <a:endParaRPr lang="sv-SE" sz="1800" dirty="0" smtClean="0"/>
          </a:p>
          <a:p>
            <a:pPr marL="0" indent="0">
              <a:buNone/>
            </a:pPr>
            <a:endParaRPr lang="sv-SE" sz="1800" dirty="0" smtClean="0">
              <a:hlinkClick r:id="rId5"/>
            </a:endParaRPr>
          </a:p>
          <a:p>
            <a:pPr marL="0" indent="0">
              <a:buNone/>
            </a:pPr>
            <a:r>
              <a:rPr lang="sv-SE" sz="1800" dirty="0" smtClean="0">
                <a:hlinkClick r:id="rId5"/>
              </a:rPr>
              <a:t>http</a:t>
            </a:r>
            <a:r>
              <a:rPr lang="sv-SE" sz="1800" dirty="0">
                <a:hlinkClick r:id="rId5"/>
              </a:rPr>
              <a:t>://libris.kb.se</a:t>
            </a:r>
            <a:r>
              <a:rPr lang="sv-SE" sz="1800" dirty="0" smtClean="0">
                <a:hlinkClick r:id="rId5"/>
              </a:rPr>
              <a:t>/</a:t>
            </a:r>
            <a:endParaRPr lang="sv-SE" sz="1800" dirty="0" smtClean="0"/>
          </a:p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r>
              <a:rPr lang="sv-SE" sz="1800" dirty="0">
                <a:hlinkClick r:id="rId6"/>
              </a:rPr>
              <a:t>http://www.diva-portal.org</a:t>
            </a:r>
            <a:r>
              <a:rPr lang="sv-SE" sz="1800" dirty="0" smtClean="0">
                <a:hlinkClick r:id="rId6"/>
              </a:rPr>
              <a:t>/</a:t>
            </a:r>
            <a:endParaRPr lang="sv-SE" sz="1800" dirty="0" smtClean="0"/>
          </a:p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r>
              <a:rPr lang="sv-SE" sz="1800" dirty="0">
                <a:hlinkClick r:id="rId7"/>
              </a:rPr>
              <a:t>https://</a:t>
            </a:r>
            <a:r>
              <a:rPr lang="sv-SE" sz="1800" dirty="0" smtClean="0">
                <a:hlinkClick r:id="rId7"/>
              </a:rPr>
              <a:t>www.nb-ecec.org/sv</a:t>
            </a:r>
            <a:endParaRPr lang="sv-SE" sz="1800" dirty="0" smtClean="0"/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endParaRPr lang="sv-SE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41808" y="2094971"/>
            <a:ext cx="2057517" cy="8531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20450" y="351871"/>
            <a:ext cx="1678875" cy="1290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38117" y="4756407"/>
            <a:ext cx="2548682" cy="6922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862387" y="4610481"/>
            <a:ext cx="1419225" cy="4381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878536" y="5264253"/>
            <a:ext cx="904875" cy="3524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502174" y="5832301"/>
            <a:ext cx="3657600" cy="714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546" y="3713846"/>
            <a:ext cx="2921620" cy="896635"/>
          </a:xfrm>
          <a:prstGeom prst="rect">
            <a:avLst/>
          </a:prstGeom>
          <a:ln w="317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5883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Referenser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400" dirty="0" err="1" smtClean="0"/>
              <a:t>Axell</a:t>
            </a:r>
            <a:r>
              <a:rPr lang="en-GB" sz="1400" dirty="0" smtClean="0"/>
              <a:t>, C. (2015). </a:t>
            </a:r>
            <a:r>
              <a:rPr lang="en-GB" sz="1400" dirty="0" err="1" smtClean="0"/>
              <a:t>Barnlitteraturens</a:t>
            </a:r>
            <a:r>
              <a:rPr lang="en-GB" sz="1400" dirty="0" smtClean="0"/>
              <a:t> </a:t>
            </a:r>
            <a:r>
              <a:rPr lang="en-GB" sz="1400" dirty="0" err="1" smtClean="0"/>
              <a:t>tekniklandskap</a:t>
            </a:r>
            <a:r>
              <a:rPr lang="en-GB" sz="1400" dirty="0"/>
              <a:t>:</a:t>
            </a:r>
            <a:r>
              <a:rPr lang="en-GB" sz="1400" dirty="0" smtClean="0"/>
              <a:t> </a:t>
            </a:r>
            <a:r>
              <a:rPr lang="en-GB" sz="1400" dirty="0" err="1" smtClean="0"/>
              <a:t>En</a:t>
            </a:r>
            <a:r>
              <a:rPr lang="en-GB" sz="1400" dirty="0" smtClean="0"/>
              <a:t> </a:t>
            </a:r>
            <a:r>
              <a:rPr lang="en-GB" sz="1400" dirty="0" err="1" smtClean="0"/>
              <a:t>didaktisk</a:t>
            </a:r>
            <a:r>
              <a:rPr lang="en-GB" sz="1400" dirty="0" smtClean="0"/>
              <a:t> </a:t>
            </a:r>
            <a:r>
              <a:rPr lang="en-GB" sz="1400" dirty="0" err="1" smtClean="0"/>
              <a:t>vandring</a:t>
            </a:r>
            <a:r>
              <a:rPr lang="en-GB" sz="1400" dirty="0" smtClean="0"/>
              <a:t> </a:t>
            </a:r>
            <a:r>
              <a:rPr lang="en-GB" sz="1400" dirty="0" err="1" smtClean="0"/>
              <a:t>från</a:t>
            </a:r>
            <a:r>
              <a:rPr lang="en-GB" sz="1400" dirty="0" smtClean="0"/>
              <a:t> Nils </a:t>
            </a:r>
            <a:r>
              <a:rPr lang="en-GB" sz="1400" dirty="0" err="1" smtClean="0"/>
              <a:t>Holgersson</a:t>
            </a:r>
            <a:r>
              <a:rPr lang="en-GB" sz="1400" dirty="0" smtClean="0"/>
              <a:t> till </a:t>
            </a:r>
            <a:r>
              <a:rPr lang="en-GB" sz="1400" dirty="0" err="1" smtClean="0"/>
              <a:t>Pettson</a:t>
            </a:r>
            <a:r>
              <a:rPr lang="en-GB" sz="1400" dirty="0" smtClean="0"/>
              <a:t> </a:t>
            </a:r>
            <a:r>
              <a:rPr lang="en-GB" sz="1400" dirty="0" err="1" smtClean="0"/>
              <a:t>och</a:t>
            </a:r>
            <a:r>
              <a:rPr lang="en-GB" sz="1400" dirty="0" smtClean="0"/>
              <a:t> Findus. </a:t>
            </a:r>
            <a:r>
              <a:rPr lang="en-GB" sz="1400" dirty="0" err="1" smtClean="0"/>
              <a:t>Avhandling</a:t>
            </a:r>
            <a:r>
              <a:rPr lang="en-GB" sz="1400" dirty="0" smtClean="0"/>
              <a:t>. </a:t>
            </a:r>
            <a:r>
              <a:rPr lang="en-GB" sz="1400" dirty="0" err="1" smtClean="0"/>
              <a:t>Linköpings</a:t>
            </a:r>
            <a:r>
              <a:rPr lang="en-GB" sz="1400" dirty="0" smtClean="0"/>
              <a:t> universitet. </a:t>
            </a:r>
          </a:p>
          <a:p>
            <a:r>
              <a:rPr lang="en-GB" sz="1400" dirty="0" err="1" smtClean="0"/>
              <a:t>Hallström</a:t>
            </a:r>
            <a:r>
              <a:rPr lang="en-GB" sz="1400" dirty="0"/>
              <a:t>, J., </a:t>
            </a:r>
            <a:r>
              <a:rPr lang="en-GB" sz="1400" dirty="0" err="1"/>
              <a:t>Elvstrand</a:t>
            </a:r>
            <a:r>
              <a:rPr lang="en-GB" sz="1400" dirty="0"/>
              <a:t>, H., </a:t>
            </a:r>
            <a:r>
              <a:rPr lang="en-GB" sz="1400" dirty="0" err="1"/>
              <a:t>Hellberg</a:t>
            </a:r>
            <a:r>
              <a:rPr lang="en-GB" sz="1400" dirty="0"/>
              <a:t>, K. (2015). Gender and technology in free play in Swedish early childhood education. </a:t>
            </a:r>
            <a:r>
              <a:rPr lang="en-GB" sz="1400" i="1" dirty="0"/>
              <a:t>International Journal of Technology and Design Education, 25</a:t>
            </a:r>
            <a:r>
              <a:rPr lang="en-GB" sz="1400" dirty="0"/>
              <a:t> (2), 137-149. DOI 10.1007/s10798-014- 9274-z</a:t>
            </a:r>
          </a:p>
          <a:p>
            <a:r>
              <a:rPr lang="en-GB" sz="1400" dirty="0" err="1"/>
              <a:t>Hartell</a:t>
            </a:r>
            <a:r>
              <a:rPr lang="en-GB" sz="1400" dirty="0"/>
              <a:t>, E., </a:t>
            </a:r>
            <a:r>
              <a:rPr lang="en-GB" sz="1400" dirty="0" err="1"/>
              <a:t>Gumaelius</a:t>
            </a:r>
            <a:r>
              <a:rPr lang="en-GB" sz="1400" dirty="0"/>
              <a:t>, L., &amp; </a:t>
            </a:r>
            <a:r>
              <a:rPr lang="en-GB" sz="1400" dirty="0" err="1"/>
              <a:t>Svärdh</a:t>
            </a:r>
            <a:r>
              <a:rPr lang="en-GB" sz="1400" dirty="0"/>
              <a:t>, J. (2015). Investigating technology teachers' self-efficacy on assessment. </a:t>
            </a:r>
            <a:r>
              <a:rPr lang="en-GB" sz="1400" i="1" dirty="0"/>
              <a:t>International Journal of Technology &amp; Design Education, 25</a:t>
            </a:r>
            <a:r>
              <a:rPr lang="en-GB" sz="1400" dirty="0"/>
              <a:t>(3), 321-337. doi:10.1007/s10798-014-9285-9</a:t>
            </a:r>
            <a:endParaRPr lang="sv-SE" sz="1400" dirty="0"/>
          </a:p>
          <a:p>
            <a:r>
              <a:rPr lang="en-GB" sz="1400" dirty="0" smtClean="0"/>
              <a:t>Milne</a:t>
            </a:r>
            <a:r>
              <a:rPr lang="en-GB" sz="1400" dirty="0"/>
              <a:t>, L. (2013). Nurturing the </a:t>
            </a:r>
            <a:r>
              <a:rPr lang="en-GB" sz="1400" dirty="0" err="1"/>
              <a:t>designerly</a:t>
            </a:r>
            <a:r>
              <a:rPr lang="en-GB" sz="1400" dirty="0"/>
              <a:t> thinking and design capabilities of 5- year-olds: Technology in the new entrant classroom. </a:t>
            </a:r>
            <a:r>
              <a:rPr lang="en-GB" sz="1400" i="1" dirty="0"/>
              <a:t>International Journal of Technology and Design Education, 23</a:t>
            </a:r>
            <a:r>
              <a:rPr lang="en-GB" sz="1400" dirty="0"/>
              <a:t>, 349–360.</a:t>
            </a:r>
            <a:endParaRPr lang="sv-SE" sz="1400" dirty="0"/>
          </a:p>
          <a:p>
            <a:r>
              <a:rPr lang="en-GB" sz="1400" dirty="0"/>
              <a:t>Schooner, P., </a:t>
            </a:r>
            <a:r>
              <a:rPr lang="en-GB" sz="1400" dirty="0" err="1"/>
              <a:t>Klasander</a:t>
            </a:r>
            <a:r>
              <a:rPr lang="en-GB" sz="1400" dirty="0"/>
              <a:t>, C., &amp; </a:t>
            </a:r>
            <a:r>
              <a:rPr lang="en-GB" sz="1400" dirty="0" err="1"/>
              <a:t>Hallström</a:t>
            </a:r>
            <a:r>
              <a:rPr lang="en-GB" sz="1400" dirty="0"/>
              <a:t>, J. (2018). Swedish technology teachers’ views on assessing student understandings of technological systems. International Journal of Technology and Design Education, 28(1), 169-188. </a:t>
            </a:r>
            <a:endParaRPr lang="sv-SE" sz="1400" dirty="0"/>
          </a:p>
          <a:p>
            <a:r>
              <a:rPr lang="en-GB" sz="1400" dirty="0" err="1" smtClean="0"/>
              <a:t>Svenningsson</a:t>
            </a:r>
            <a:r>
              <a:rPr lang="en-GB" sz="1400" dirty="0"/>
              <a:t>, J., </a:t>
            </a:r>
            <a:r>
              <a:rPr lang="en-GB" sz="1400" dirty="0" err="1"/>
              <a:t>Hultén</a:t>
            </a:r>
            <a:r>
              <a:rPr lang="en-GB" sz="1400" dirty="0"/>
              <a:t>, M., &amp; </a:t>
            </a:r>
            <a:r>
              <a:rPr lang="en-GB" sz="1400" dirty="0" err="1"/>
              <a:t>Hallström</a:t>
            </a:r>
            <a:r>
              <a:rPr lang="en-GB" sz="1400" dirty="0"/>
              <a:t>, J. (2016). Understanding attitude measurement : Exploring meaning and use of the PATT short questionnaire. </a:t>
            </a:r>
            <a:r>
              <a:rPr lang="en-GB" sz="1400" i="1" dirty="0"/>
              <a:t>International journal of technology and design education</a:t>
            </a:r>
            <a:r>
              <a:rPr lang="en-GB" sz="1400" dirty="0"/>
              <a:t>, </a:t>
            </a:r>
            <a:r>
              <a:rPr lang="en-GB" sz="1400" i="1" dirty="0"/>
              <a:t>28</a:t>
            </a:r>
            <a:r>
              <a:rPr lang="en-GB" sz="1400" dirty="0"/>
              <a:t>(1), 67-83. doi:10.1007/s10798-016-9392-x.</a:t>
            </a:r>
            <a:endParaRPr lang="sv-SE" sz="1400" dirty="0"/>
          </a:p>
          <a:p>
            <a:r>
              <a:rPr lang="en-GB" sz="1400" dirty="0" err="1"/>
              <a:t>Öqvist</a:t>
            </a:r>
            <a:r>
              <a:rPr lang="en-GB" sz="1400" dirty="0"/>
              <a:t>, A. &amp; Högström, P. (2018). Don’t Ask Me Why: Preschool Teachers’ Knowledge in Technology as a Determinant of Leadership </a:t>
            </a:r>
            <a:r>
              <a:rPr lang="en-GB" sz="1400" dirty="0" err="1"/>
              <a:t>Behavior</a:t>
            </a:r>
            <a:r>
              <a:rPr lang="en-GB" sz="1400" dirty="0"/>
              <a:t>. Journal of Technology Education, 29(2), 4-19</a:t>
            </a:r>
            <a:r>
              <a:rPr lang="en-GB" sz="1400" dirty="0"/>
              <a:t>.</a:t>
            </a:r>
            <a:endParaRPr lang="sv-SE" sz="1400" dirty="0"/>
          </a:p>
          <a:p>
            <a:endParaRPr lang="sv-SE" sz="1400" dirty="0">
              <a:latin typeface="Times New Roman" charset="0"/>
              <a:ea typeface="Calibri" charset="0"/>
            </a:endParaRPr>
          </a:p>
          <a:p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202293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</a:t>
            </a:r>
            <a:r>
              <a:rPr lang="sv-SE" dirty="0" smtClean="0"/>
              <a:t>orskningsresultat </a:t>
            </a:r>
            <a:r>
              <a:rPr lang="sv-SE" dirty="0"/>
              <a:t>med relation till teknikundervisning i förskola och skola.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</a:t>
            </a:r>
            <a:r>
              <a:rPr lang="sv-SE" dirty="0" smtClean="0"/>
              <a:t>ed </a:t>
            </a:r>
            <a:r>
              <a:rPr lang="sv-SE" dirty="0"/>
              <a:t>deltagarna </a:t>
            </a:r>
            <a:r>
              <a:rPr lang="sv-SE" dirty="0" smtClean="0"/>
              <a:t>diskuteras</a:t>
            </a:r>
          </a:p>
          <a:p>
            <a:pPr lvl="1"/>
            <a:r>
              <a:rPr lang="sv-SE" dirty="0" smtClean="0"/>
              <a:t>hur </a:t>
            </a:r>
            <a:r>
              <a:rPr lang="sv-SE" dirty="0"/>
              <a:t>forskning och undervisningspraktik kan mötas och </a:t>
            </a:r>
            <a:endParaRPr lang="sv-SE" dirty="0" smtClean="0"/>
          </a:p>
          <a:p>
            <a:pPr lvl="1"/>
            <a:r>
              <a:rPr lang="sv-SE" dirty="0" smtClean="0"/>
              <a:t>vilka </a:t>
            </a:r>
            <a:r>
              <a:rPr lang="sv-SE" dirty="0"/>
              <a:t>kontaktytor som därigenom kan </a:t>
            </a:r>
            <a:r>
              <a:rPr lang="sv-SE" dirty="0" smtClean="0"/>
              <a:t>skapas.</a:t>
            </a:r>
          </a:p>
          <a:p>
            <a:r>
              <a:rPr lang="sv-SE" dirty="0" smtClean="0"/>
              <a:t>Workshopen </a:t>
            </a:r>
            <a:r>
              <a:rPr lang="sv-SE" dirty="0"/>
              <a:t>bjuder in till </a:t>
            </a:r>
            <a:endParaRPr lang="sv-SE" dirty="0" smtClean="0"/>
          </a:p>
          <a:p>
            <a:pPr lvl="1"/>
            <a:r>
              <a:rPr lang="sv-SE" dirty="0" smtClean="0"/>
              <a:t>innovativa </a:t>
            </a:r>
            <a:r>
              <a:rPr lang="sv-SE" dirty="0"/>
              <a:t>lösningar för praxisnära forskning </a:t>
            </a:r>
            <a:r>
              <a:rPr lang="sv-SE" dirty="0" smtClean="0"/>
              <a:t>och</a:t>
            </a:r>
          </a:p>
          <a:p>
            <a:pPr lvl="1"/>
            <a:r>
              <a:rPr lang="sv-SE" dirty="0" smtClean="0"/>
              <a:t>strategier </a:t>
            </a:r>
            <a:r>
              <a:rPr lang="sv-SE" dirty="0"/>
              <a:t>för samverkan. </a:t>
            </a: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9025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Praktiknära forskning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Två nationella exempel</a:t>
            </a:r>
            <a:endParaRPr lang="sv-SE" dirty="0"/>
          </a:p>
          <a:p>
            <a:endParaRPr lang="sv-SE" dirty="0" smtClean="0"/>
          </a:p>
          <a:p>
            <a:r>
              <a:rPr lang="sv-SE" dirty="0" smtClean="0"/>
              <a:t>Regeringskansliet - Forska </a:t>
            </a:r>
            <a:r>
              <a:rPr lang="sv-SE" dirty="0" smtClean="0"/>
              <a:t>tillsammans (SOU 2018:19</a:t>
            </a:r>
            <a:r>
              <a:rPr lang="sv-SE" dirty="0" smtClean="0"/>
              <a:t>):</a:t>
            </a:r>
          </a:p>
          <a:p>
            <a:r>
              <a:rPr lang="sv-SE" dirty="0" smtClean="0"/>
              <a:t>Skolforskningsinstitutet</a:t>
            </a:r>
            <a:r>
              <a:rPr lang="sv-SE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1042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Praktiknära </a:t>
            </a:r>
            <a:r>
              <a:rPr lang="sv-SE" dirty="0"/>
              <a:t>forskning - Forska </a:t>
            </a:r>
            <a:r>
              <a:rPr lang="sv-SE" dirty="0" smtClean="0"/>
              <a:t>tillsammans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i="1" dirty="0" smtClean="0"/>
              <a:t>F</a:t>
            </a:r>
            <a:r>
              <a:rPr lang="sv-SE" i="1" dirty="0" smtClean="0"/>
              <a:t>orskning</a:t>
            </a:r>
          </a:p>
          <a:p>
            <a:r>
              <a:rPr lang="sv-SE" i="1" dirty="0"/>
              <a:t>leder till kunskap </a:t>
            </a:r>
            <a:r>
              <a:rPr lang="sv-SE" i="1" dirty="0"/>
              <a:t>som förskolans och skolans verksamma kan använda för att förbättra sina metoder och arbetssätt i undervisningen samt sin förmåga att göra professionella bedömningar i relation till utveckling och lärande</a:t>
            </a:r>
            <a:r>
              <a:rPr lang="sv-SE" dirty="0"/>
              <a:t>. </a:t>
            </a:r>
          </a:p>
          <a:p>
            <a:r>
              <a:rPr lang="sv-SE" i="1" dirty="0" smtClean="0"/>
              <a:t>är </a:t>
            </a:r>
            <a:r>
              <a:rPr lang="sv-SE" i="1" dirty="0"/>
              <a:t>starkt kopplat till utvecklingen av lärarnas professionella kunskapsbas</a:t>
            </a:r>
            <a:r>
              <a:rPr lang="sv-SE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70202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Praktiknära </a:t>
            </a:r>
            <a:r>
              <a:rPr lang="sv-SE" dirty="0"/>
              <a:t>forskning - </a:t>
            </a:r>
            <a:r>
              <a:rPr lang="sv-SE" dirty="0" smtClean="0"/>
              <a:t>Skolforskningsinstitutet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Forskning </a:t>
            </a:r>
            <a:r>
              <a:rPr lang="sv-SE" dirty="0"/>
              <a:t>som </a:t>
            </a:r>
            <a:endParaRPr lang="sv-SE" dirty="0" smtClean="0"/>
          </a:p>
          <a:p>
            <a:pPr lvl="1"/>
            <a:r>
              <a:rPr lang="sv-SE" dirty="0" smtClean="0"/>
              <a:t>har </a:t>
            </a:r>
            <a:r>
              <a:rPr lang="sv-SE" dirty="0"/>
              <a:t>sin grund i frågeställningar och utmaningar som är angelägna för förskolans och skolans professioner. </a:t>
            </a:r>
            <a:endParaRPr lang="sv-SE" dirty="0" smtClean="0"/>
          </a:p>
          <a:p>
            <a:pPr lvl="1"/>
            <a:r>
              <a:rPr lang="sv-SE" dirty="0" smtClean="0"/>
              <a:t>leder </a:t>
            </a:r>
            <a:r>
              <a:rPr lang="sv-SE" dirty="0"/>
              <a:t>till kunskap som förskolans och skolans verksamma kan använda för att förbättra sina metoder och arbetssätt i </a:t>
            </a:r>
            <a:r>
              <a:rPr lang="sv-SE" dirty="0" smtClean="0"/>
              <a:t>undervisningen.</a:t>
            </a:r>
          </a:p>
          <a:p>
            <a:pPr lvl="1"/>
            <a:r>
              <a:rPr lang="sv-SE" dirty="0" smtClean="0"/>
              <a:t>bygger </a:t>
            </a:r>
            <a:r>
              <a:rPr lang="sv-SE" dirty="0"/>
              <a:t>på samverkan mellan skolans professioner och forskare och </a:t>
            </a:r>
            <a:endParaRPr lang="sv-SE" dirty="0" smtClean="0"/>
          </a:p>
          <a:p>
            <a:pPr lvl="1"/>
            <a:r>
              <a:rPr lang="sv-SE" dirty="0" smtClean="0"/>
              <a:t>präglas </a:t>
            </a:r>
            <a:r>
              <a:rPr lang="sv-SE" dirty="0"/>
              <a:t>av insikten om båda perspektivens gemensamma betydelse för att ny kunskap ska utvecklas. 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544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Praktiknära forskning </a:t>
            </a:r>
            <a:r>
              <a:rPr lang="mr-IN" dirty="0" smtClean="0"/>
              <a:t>–</a:t>
            </a:r>
            <a:r>
              <a:rPr lang="sv-SE" dirty="0" smtClean="0"/>
              <a:t> två spår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 smtClean="0"/>
              <a:t>Som forskning</a:t>
            </a:r>
          </a:p>
          <a:p>
            <a:pPr lvl="1"/>
            <a:r>
              <a:rPr lang="sv-SE" dirty="0" smtClean="0"/>
              <a:t>Involverar lärare</a:t>
            </a:r>
          </a:p>
          <a:p>
            <a:pPr lvl="1"/>
            <a:r>
              <a:rPr lang="sv-SE" dirty="0" smtClean="0"/>
              <a:t>Utgår från praktiska problem</a:t>
            </a:r>
          </a:p>
          <a:p>
            <a:pPr lvl="1"/>
            <a:r>
              <a:rPr lang="sv-SE" dirty="0" smtClean="0"/>
              <a:t>Inriktad mot förbättring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 smtClean="0"/>
              <a:t>Som forskningsbaserad skolutveckling</a:t>
            </a:r>
          </a:p>
          <a:p>
            <a:pPr lvl="1"/>
            <a:r>
              <a:rPr lang="sv-SE" dirty="0" smtClean="0"/>
              <a:t>A. Implementering av forskningsresultat</a:t>
            </a:r>
          </a:p>
          <a:p>
            <a:pPr lvl="1"/>
            <a:r>
              <a:rPr lang="sv-SE" dirty="0" smtClean="0"/>
              <a:t>B. PNF som metod för kompetensutveckling av lärare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6420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Praktiknära forskning vid LTU </a:t>
            </a:r>
            <a:r>
              <a:rPr lang="mr-IN" dirty="0" smtClean="0"/>
              <a:t>–</a:t>
            </a:r>
            <a:r>
              <a:rPr lang="sv-SE" dirty="0" smtClean="0"/>
              <a:t> teknik kan ta höjd och utvecklas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 smtClean="0"/>
              <a:t>Om verksamhet</a:t>
            </a:r>
          </a:p>
          <a:p>
            <a:r>
              <a:rPr lang="sv-SE" dirty="0" smtClean="0"/>
              <a:t>I verksamhet</a:t>
            </a:r>
          </a:p>
          <a:p>
            <a:endParaRPr lang="sv-SE" dirty="0"/>
          </a:p>
          <a:p>
            <a:r>
              <a:rPr lang="sv-SE" dirty="0" smtClean="0"/>
              <a:t>Med verksamhet och Norrbottens Kommuner (?)</a:t>
            </a:r>
          </a:p>
          <a:p>
            <a:r>
              <a:rPr lang="sv-SE" dirty="0" smtClean="0"/>
              <a:t>Forskarskola (?)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 smtClean="0"/>
              <a:t>Enskilda studier</a:t>
            </a:r>
          </a:p>
          <a:p>
            <a:r>
              <a:rPr lang="sv-SE" dirty="0" smtClean="0"/>
              <a:t>Projekt om digitalisering i </a:t>
            </a:r>
            <a:r>
              <a:rPr lang="sv-SE" dirty="0" err="1" smtClean="0"/>
              <a:t>fsk</a:t>
            </a:r>
            <a:endParaRPr lang="sv-SE" dirty="0" smtClean="0"/>
          </a:p>
          <a:p>
            <a:r>
              <a:rPr lang="sv-SE" dirty="0" smtClean="0"/>
              <a:t>”Studentuppsats i samverkan”</a:t>
            </a:r>
          </a:p>
          <a:p>
            <a:endParaRPr lang="sv-SE" dirty="0"/>
          </a:p>
          <a:p>
            <a:r>
              <a:rPr lang="sv-SE" dirty="0" smtClean="0"/>
              <a:t>Doktorander i praktiknära skolforskning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7448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791562"/>
            <a:ext cx="8229600" cy="981253"/>
          </a:xfrm>
        </p:spPr>
        <p:txBody>
          <a:bodyPr/>
          <a:lstStyle/>
          <a:p>
            <a:pPr algn="l"/>
            <a:r>
              <a:rPr lang="sv-SE" sz="2000" dirty="0"/>
              <a:t>K</a:t>
            </a:r>
            <a:r>
              <a:rPr lang="sv-SE" sz="2000" dirty="0" smtClean="0"/>
              <a:t>ärnbudskap</a:t>
            </a:r>
            <a:endParaRPr lang="sv-SE" sz="2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</p:spPr>
        <p:txBody>
          <a:bodyPr/>
          <a:lstStyle/>
          <a:p>
            <a:pPr marL="0" indent="0">
              <a:buNone/>
            </a:pPr>
            <a:r>
              <a:rPr lang="sv-SE" sz="1800" dirty="0" smtClean="0"/>
              <a:t>Förskollärares kunskaper i teknik påverkar deras agerande i barngrupp.</a:t>
            </a:r>
          </a:p>
          <a:p>
            <a:pPr marL="0" indent="0">
              <a:buNone/>
            </a:pPr>
            <a:r>
              <a:rPr lang="sv-SE" sz="1800" dirty="0" smtClean="0"/>
              <a:t>Barns ”varför-frågor” hanteras på olika sätt.</a:t>
            </a:r>
          </a:p>
          <a:p>
            <a:pPr>
              <a:buFontTx/>
              <a:buChar char="-"/>
            </a:pPr>
            <a:endParaRPr lang="sv-SE" sz="1800" dirty="0"/>
          </a:p>
          <a:p>
            <a:r>
              <a:rPr lang="sv-SE" sz="1800" dirty="0" smtClean="0"/>
              <a:t>Planerade aktiviteter </a:t>
            </a:r>
            <a:r>
              <a:rPr lang="mr-IN" sz="1800" dirty="0" smtClean="0"/>
              <a:t>–</a:t>
            </a:r>
            <a:r>
              <a:rPr lang="sv-SE" sz="1800" dirty="0" smtClean="0"/>
              <a:t> det finns ett facit </a:t>
            </a:r>
            <a:r>
              <a:rPr lang="mr-IN" sz="1800" dirty="0" smtClean="0"/>
              <a:t>–</a:t>
            </a:r>
            <a:r>
              <a:rPr lang="sv-SE" sz="1800" dirty="0" smtClean="0"/>
              <a:t> kompenserar </a:t>
            </a:r>
          </a:p>
          <a:p>
            <a:r>
              <a:rPr lang="sv-SE" sz="1800" dirty="0" smtClean="0"/>
              <a:t>Oplanerade aktiviteter </a:t>
            </a:r>
            <a:r>
              <a:rPr lang="mr-IN" sz="1800" dirty="0" smtClean="0"/>
              <a:t>–</a:t>
            </a:r>
            <a:r>
              <a:rPr lang="sv-SE" sz="1800" dirty="0" smtClean="0"/>
              <a:t> barns initiativ </a:t>
            </a:r>
            <a:r>
              <a:rPr lang="mr-IN" sz="1800" dirty="0" smtClean="0"/>
              <a:t>–</a:t>
            </a:r>
            <a:r>
              <a:rPr lang="sv-SE" sz="1800" dirty="0" smtClean="0"/>
              <a:t> undviker</a:t>
            </a:r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r>
              <a:rPr lang="sv-SE" sz="1800" dirty="0" smtClean="0"/>
              <a:t>Föreslår problemlösande angreppssätt för att synliggöra teknik i vardagen. Gäller alla aktiviteter.</a:t>
            </a:r>
          </a:p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Don’t </a:t>
            </a:r>
            <a:r>
              <a:rPr lang="en-GB" sz="1800" dirty="0"/>
              <a:t>Ask Me Why: </a:t>
            </a:r>
            <a:br>
              <a:rPr lang="en-GB" sz="1800" dirty="0"/>
            </a:br>
            <a:r>
              <a:rPr lang="en-GB" sz="1800" dirty="0"/>
              <a:t>Preschool Teachers’ Knowledge in Technology </a:t>
            </a:r>
            <a:br>
              <a:rPr lang="en-GB" sz="1800" dirty="0"/>
            </a:br>
            <a:r>
              <a:rPr lang="en-GB" sz="1800" dirty="0"/>
              <a:t>as a Determinant of Leadership </a:t>
            </a:r>
            <a:r>
              <a:rPr lang="en-GB" sz="1800" dirty="0" err="1" smtClean="0"/>
              <a:t>Behavior</a:t>
            </a:r>
            <a:r>
              <a:rPr lang="en-GB" sz="1800" dirty="0" smtClean="0"/>
              <a:t>.</a:t>
            </a:r>
            <a:endParaRPr lang="sv-SE" sz="1800" dirty="0"/>
          </a:p>
          <a:p>
            <a:pPr marL="0" indent="0">
              <a:buNone/>
            </a:pPr>
            <a:r>
              <a:rPr lang="en-GB" sz="1800" dirty="0" err="1" smtClean="0">
                <a:solidFill>
                  <a:schemeClr val="tx1"/>
                </a:solidFill>
              </a:rPr>
              <a:t>Öqvist</a:t>
            </a:r>
            <a:r>
              <a:rPr lang="en-GB" sz="1800" dirty="0">
                <a:solidFill>
                  <a:schemeClr val="tx1"/>
                </a:solidFill>
              </a:rPr>
              <a:t>, A. &amp; Högström, P. (2018)</a:t>
            </a:r>
            <a:endParaRPr lang="sv-S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53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791562"/>
            <a:ext cx="8229600" cy="981253"/>
          </a:xfrm>
        </p:spPr>
        <p:txBody>
          <a:bodyPr/>
          <a:lstStyle/>
          <a:p>
            <a:pPr algn="l"/>
            <a:r>
              <a:rPr lang="sv-SE" sz="2000" dirty="0" smtClean="0"/>
              <a:t>kärnbudskap</a:t>
            </a:r>
            <a:endParaRPr lang="sv-SE" sz="2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</p:spPr>
        <p:txBody>
          <a:bodyPr/>
          <a:lstStyle/>
          <a:p>
            <a:pPr marL="0" indent="0">
              <a:buNone/>
            </a:pPr>
            <a:r>
              <a:rPr lang="sv-SE" sz="1800" dirty="0" smtClean="0"/>
              <a:t>Pojkar och flickor i förskola agerar olika när de utforskar och lär sig teknik. Lärare har en tendens att bekräfta stereotyper</a:t>
            </a:r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r>
              <a:rPr lang="sv-SE" sz="1800" dirty="0" smtClean="0"/>
              <a:t>Flickor </a:t>
            </a:r>
            <a:r>
              <a:rPr lang="mr-IN" sz="1800" dirty="0" smtClean="0"/>
              <a:t>–</a:t>
            </a:r>
            <a:r>
              <a:rPr lang="sv-SE" sz="1800" dirty="0" smtClean="0"/>
              <a:t> speciell avsikt </a:t>
            </a:r>
            <a:r>
              <a:rPr lang="mr-IN" sz="1800" dirty="0" smtClean="0"/>
              <a:t>–</a:t>
            </a:r>
            <a:r>
              <a:rPr lang="sv-SE" sz="1800" dirty="0" smtClean="0"/>
              <a:t> en del av i en annan lek</a:t>
            </a:r>
          </a:p>
          <a:p>
            <a:pPr marL="0" indent="0">
              <a:buNone/>
            </a:pPr>
            <a:r>
              <a:rPr lang="sv-SE" sz="1800" dirty="0" smtClean="0"/>
              <a:t>Pojkar </a:t>
            </a:r>
            <a:r>
              <a:rPr lang="mr-IN" sz="1800" dirty="0" smtClean="0"/>
              <a:t>–</a:t>
            </a:r>
            <a:r>
              <a:rPr lang="sv-SE" sz="1800" dirty="0" smtClean="0"/>
              <a:t> tekniken är leken</a:t>
            </a:r>
          </a:p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r>
              <a:rPr lang="sv-SE" sz="1800" dirty="0" smtClean="0"/>
              <a:t>Föreslår att fortbildning av förskollärare i teknik ÄVEN behöver beakta genus, framförallt gällande oplanerade aktiviteter.</a:t>
            </a:r>
          </a:p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Gender </a:t>
            </a:r>
            <a:r>
              <a:rPr lang="en-GB" sz="1800" dirty="0"/>
              <a:t>and technology in free play </a:t>
            </a:r>
            <a:br>
              <a:rPr lang="en-GB" sz="1800" dirty="0"/>
            </a:br>
            <a:r>
              <a:rPr lang="en-GB" sz="1800" dirty="0"/>
              <a:t>in Swedish early childhood education</a:t>
            </a:r>
            <a:endParaRPr lang="sv-SE" sz="1800" dirty="0"/>
          </a:p>
          <a:p>
            <a:pPr marL="0" indent="0">
              <a:buNone/>
            </a:pPr>
            <a:r>
              <a:rPr lang="en-GB" sz="1800" dirty="0" err="1" smtClean="0"/>
              <a:t>Hallström</a:t>
            </a:r>
            <a:r>
              <a:rPr lang="en-GB" sz="1800" dirty="0"/>
              <a:t>, J., </a:t>
            </a:r>
            <a:r>
              <a:rPr lang="en-GB" sz="1800" dirty="0" err="1"/>
              <a:t>Elvstrand</a:t>
            </a:r>
            <a:r>
              <a:rPr lang="en-GB" sz="1800" dirty="0"/>
              <a:t>, H., </a:t>
            </a:r>
            <a:r>
              <a:rPr lang="en-GB" sz="1800" dirty="0" err="1"/>
              <a:t>Hellberg</a:t>
            </a:r>
            <a:r>
              <a:rPr lang="en-GB" sz="1800" dirty="0"/>
              <a:t>, K. (2015)</a:t>
            </a:r>
            <a:endParaRPr lang="sv-S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06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2-4086 LTU powerpointmall">
  <a:themeElements>
    <a:clrScheme name="LTU colou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6ACCD"/>
      </a:accent1>
      <a:accent2>
        <a:srgbClr val="4F81BD"/>
      </a:accent2>
      <a:accent3>
        <a:srgbClr val="BA001C"/>
      </a:accent3>
      <a:accent4>
        <a:srgbClr val="061731"/>
      </a:accent4>
      <a:accent5>
        <a:srgbClr val="3576D0"/>
      </a:accent5>
      <a:accent6>
        <a:srgbClr val="99CCFF"/>
      </a:accent6>
      <a:hlink>
        <a:srgbClr val="394764"/>
      </a:hlink>
      <a:folHlink>
        <a:srgbClr val="39476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LTU-sve</Template>
  <TotalTime>85017</TotalTime>
  <Words>998</Words>
  <Application>Microsoft Macintosh PowerPoint</Application>
  <PresentationFormat>Bildspel på skärmen (4:3)</PresentationFormat>
  <Paragraphs>152</Paragraphs>
  <Slides>17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2" baseType="lpstr">
      <vt:lpstr>Calibri</vt:lpstr>
      <vt:lpstr>ＭＳ Ｐゴシック</vt:lpstr>
      <vt:lpstr>Times New Roman</vt:lpstr>
      <vt:lpstr>Arial</vt:lpstr>
      <vt:lpstr>12-4086 LTU powerpointmall</vt:lpstr>
      <vt:lpstr>På spaning efter teknikmedvetenhet hos lärare  </vt:lpstr>
      <vt:lpstr>Forskningsresultat med relation till teknikundervisning i förskola och skola. </vt:lpstr>
      <vt:lpstr>Praktiknära forskning</vt:lpstr>
      <vt:lpstr>Praktiknära forskning - Forska tillsammans</vt:lpstr>
      <vt:lpstr>Praktiknära forskning - Skolforskningsinstitutet</vt:lpstr>
      <vt:lpstr>Praktiknära forskning – två spår</vt:lpstr>
      <vt:lpstr>Praktiknära forskning vid LTU – teknik kan ta höjd och utvecklas</vt:lpstr>
      <vt:lpstr>Kärnbudskap</vt:lpstr>
      <vt:lpstr>kärnbudskap</vt:lpstr>
      <vt:lpstr>kärnbudskap</vt:lpstr>
      <vt:lpstr>kärnbudskap</vt:lpstr>
      <vt:lpstr>kärnbudskap</vt:lpstr>
      <vt:lpstr>kärnbudskap</vt:lpstr>
      <vt:lpstr>Kärnbudskap</vt:lpstr>
      <vt:lpstr>Fokus på nyttjande eller tillämpning</vt:lpstr>
      <vt:lpstr>Läsa färsk forskning</vt:lpstr>
      <vt:lpstr>Referenser</vt:lpstr>
    </vt:vector>
  </TitlesOfParts>
  <Company>Luleå tekniska universitet</Company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Ewa-Charlotte Faarinen</dc:creator>
  <cp:lastModifiedBy>Per Högström</cp:lastModifiedBy>
  <cp:revision>33</cp:revision>
  <cp:lastPrinted>2018-09-13T12:16:50Z</cp:lastPrinted>
  <dcterms:created xsi:type="dcterms:W3CDTF">2018-06-12T07:00:39Z</dcterms:created>
  <dcterms:modified xsi:type="dcterms:W3CDTF">2018-09-25T07:20:19Z</dcterms:modified>
</cp:coreProperties>
</file>