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5" r:id="rId2"/>
    <p:sldId id="287" r:id="rId3"/>
    <p:sldId id="288" r:id="rId4"/>
    <p:sldId id="289" r:id="rId5"/>
    <p:sldId id="294" r:id="rId6"/>
    <p:sldId id="290" r:id="rId7"/>
    <p:sldId id="291" r:id="rId8"/>
    <p:sldId id="292" r:id="rId9"/>
    <p:sldId id="296" r:id="rId10"/>
    <p:sldId id="295" r:id="rId11"/>
    <p:sldId id="297" r:id="rId12"/>
    <p:sldId id="298" r:id="rId13"/>
    <p:sldId id="293" r:id="rId14"/>
  </p:sldIdLst>
  <p:sldSz cx="9144000" cy="6858000" type="screen4x3"/>
  <p:notesSz cx="6797675" cy="9926638"/>
  <p:custDataLst>
    <p:tags r:id="rId17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07">
          <p15:clr>
            <a:srgbClr val="A4A3A4"/>
          </p15:clr>
        </p15:guide>
        <p15:guide id="3" orient="horz" pos="3758">
          <p15:clr>
            <a:srgbClr val="A4A3A4"/>
          </p15:clr>
        </p15:guide>
        <p15:guide id="4" orient="horz" pos="4227">
          <p15:clr>
            <a:srgbClr val="A4A3A4"/>
          </p15:clr>
        </p15:guide>
        <p15:guide id="5" orient="horz" pos="289">
          <p15:clr>
            <a:srgbClr val="A4A3A4"/>
          </p15:clr>
        </p15:guide>
        <p15:guide id="6" pos="2880">
          <p15:clr>
            <a:srgbClr val="A4A3A4"/>
          </p15:clr>
        </p15:guide>
        <p15:guide id="7" pos="295">
          <p15:clr>
            <a:srgbClr val="A4A3A4"/>
          </p15:clr>
        </p15:guide>
        <p15:guide id="8" pos="290">
          <p15:clr>
            <a:srgbClr val="A4A3A4"/>
          </p15:clr>
        </p15:guide>
        <p15:guide id="9" pos="5486">
          <p15:clr>
            <a:srgbClr val="A4A3A4"/>
          </p15:clr>
        </p15:guide>
        <p15:guide id="10" orient="horz" pos="3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F22396-6DF7-E75A-45DF-29F8C2D88AF0}" v="25" dt="2018-10-22T13:08:50.543"/>
    <p1510:client id="{34D02B24-B225-8BD2-8415-59FFB101443C}" v="225" dt="2018-10-22T13:22:08.4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195" y="62"/>
      </p:cViewPr>
      <p:guideLst>
        <p:guide orient="horz" pos="2160"/>
        <p:guide orient="horz" pos="907"/>
        <p:guide orient="horz" pos="3758"/>
        <p:guide orient="horz" pos="4227"/>
        <p:guide orient="horz" pos="289"/>
        <p:guide pos="2880"/>
        <p:guide pos="295"/>
        <p:guide pos="290"/>
        <p:guide pos="5486"/>
        <p:guide orient="horz" pos="3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F73C6-E6BF-46CF-B34D-7A5C8688DBEE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8F730-40FB-45F5-B014-CB7ED569AE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71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A4C71-A269-4800-8AF1-44182FA23438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3758-4B63-40D7-B26B-F67CE25F1C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77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6417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Madde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8556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Madde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4227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Annika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7568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Presentation av oss</a:t>
            </a:r>
          </a:p>
          <a:p>
            <a:r>
              <a:rPr lang="sv-SE"/>
              <a:t>Madde: </a:t>
            </a:r>
            <a:r>
              <a:rPr lang="sv-SE" err="1"/>
              <a:t>örbyskolan</a:t>
            </a:r>
            <a:r>
              <a:rPr lang="sv-SE"/>
              <a:t> drygt</a:t>
            </a:r>
            <a:r>
              <a:rPr lang="sv-SE" baseline="0"/>
              <a:t> 700 elever </a:t>
            </a:r>
            <a:r>
              <a:rPr lang="sv-SE"/>
              <a:t>f-9</a:t>
            </a:r>
            <a:r>
              <a:rPr lang="sv-SE" baseline="0"/>
              <a:t> nytt högstadium ingen välutrustad skola vad gäller datorer och </a:t>
            </a:r>
            <a:r>
              <a:rPr lang="sv-SE" baseline="0" err="1"/>
              <a:t>ipads</a:t>
            </a:r>
            <a:r>
              <a:rPr lang="sv-SE" baseline="0"/>
              <a:t>. </a:t>
            </a:r>
          </a:p>
          <a:p>
            <a:r>
              <a:rPr lang="sv-SE" baseline="0"/>
              <a:t>Annika: pratar om resa</a:t>
            </a:r>
          </a:p>
          <a:p>
            <a:r>
              <a:rPr lang="sv-SE" baseline="0"/>
              <a:t>Madde: gruppen</a:t>
            </a:r>
          </a:p>
          <a:p>
            <a:endParaRPr lang="sv-SE"/>
          </a:p>
          <a:p>
            <a:r>
              <a:rPr lang="sv-SE"/>
              <a:t>Vår</a:t>
            </a:r>
            <a:r>
              <a:rPr lang="sv-SE" baseline="0"/>
              <a:t> 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5551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Madde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4473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Madde pratar om bilden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7272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Annika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7632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Annika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4997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Annika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409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Annika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190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Madde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29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vit logo för mörk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96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57200" y="1440000"/>
            <a:ext cx="5472608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underrubrik här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799" y="467862"/>
            <a:ext cx="1367968" cy="496800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9252520" y="13466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>
              <a:solidFill>
                <a:schemeClr val="tx2"/>
              </a:solidFill>
            </a:endParaRPr>
          </a:p>
          <a:p>
            <a:r>
              <a:rPr lang="sv-SE" sz="140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>
                <a:solidFill>
                  <a:schemeClr val="tx2"/>
                </a:solidFill>
              </a:rPr>
              <a:t> </a:t>
            </a:r>
          </a:p>
          <a:p>
            <a:r>
              <a:rPr lang="sv-SE" sz="140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143176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457200" y="1440000"/>
            <a:ext cx="3888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513" y="1440000"/>
            <a:ext cx="4104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513" y="5446800"/>
            <a:ext cx="410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extruta 9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8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00" y="1439998"/>
            <a:ext cx="4104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4798800" y="1439863"/>
            <a:ext cx="3888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60374" y="5446800"/>
            <a:ext cx="410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extruta 9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8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bred och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00" y="1439999"/>
            <a:ext cx="5760000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372000" y="1440000"/>
            <a:ext cx="2314800" cy="429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5733256"/>
            <a:ext cx="5760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ruta 13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00" y="1439999"/>
            <a:ext cx="8219256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60375" y="5733256"/>
            <a:ext cx="82188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extruta 9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25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3888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3888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798800" y="1484784"/>
            <a:ext cx="3888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98800" y="2174874"/>
            <a:ext cx="3888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5661248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1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4798800" y="5661248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3460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46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7948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Lil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99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59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Ros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8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svart logo för ljus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57200" y="1440000"/>
            <a:ext cx="5472608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underrubrik här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9252520" y="13466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>
              <a:solidFill>
                <a:schemeClr val="tx2"/>
              </a:solidFill>
            </a:endParaRPr>
          </a:p>
          <a:p>
            <a:r>
              <a:rPr lang="sv-SE" sz="140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>
                <a:solidFill>
                  <a:schemeClr val="tx2"/>
                </a:solidFill>
              </a:rPr>
              <a:t> </a:t>
            </a:r>
          </a:p>
          <a:p>
            <a:r>
              <a:rPr lang="sv-SE" sz="140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96334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 svart logo grå bakgrund">
    <p:bg>
      <p:bgPr>
        <a:solidFill>
          <a:srgbClr val="F5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440000"/>
            <a:ext cx="5479200" cy="175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underrubrik här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accent1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tx2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5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accent5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6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accent3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>
                <a:solidFill>
                  <a:schemeClr val="tx2"/>
                </a:solidFill>
              </a:rPr>
              <a:t>Klicka på </a:t>
            </a:r>
            <a:r>
              <a:rPr lang="sv-SE" sz="1400" b="1">
                <a:solidFill>
                  <a:schemeClr val="tx2"/>
                </a:solidFill>
              </a:rPr>
              <a:t>STHLM</a:t>
            </a:r>
            <a:r>
              <a:rPr lang="sv-SE" sz="1400" baseline="0">
                <a:solidFill>
                  <a:schemeClr val="tx2"/>
                </a:solidFill>
              </a:rPr>
              <a:t> </a:t>
            </a:r>
            <a:r>
              <a:rPr lang="sv-SE" sz="1400" b="1" baseline="0">
                <a:solidFill>
                  <a:schemeClr val="tx2"/>
                </a:solidFill>
              </a:rPr>
              <a:t>bilder</a:t>
            </a:r>
            <a:r>
              <a:rPr lang="sv-SE" sz="1400" baseline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3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60375" y="5733256"/>
            <a:ext cx="72828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72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40001"/>
            <a:ext cx="3888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05185" y="1440000"/>
            <a:ext cx="3888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60374" y="5445224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4805185" y="5445224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/>
              <a:t>Skriv </a:t>
            </a:r>
            <a:r>
              <a:rPr lang="sv-SE" err="1"/>
              <a:t>ev</a:t>
            </a:r>
            <a:r>
              <a:rPr lang="sv-SE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99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440001"/>
            <a:ext cx="7283152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894800" y="6312141"/>
            <a:ext cx="79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178000" y="6451624"/>
            <a:ext cx="4788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82800" y="6451624"/>
            <a:ext cx="50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15681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8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6" r:id="rId3"/>
    <p:sldLayoutId id="2147483657" r:id="rId4"/>
    <p:sldLayoutId id="2147483658" r:id="rId5"/>
    <p:sldLayoutId id="2147483659" r:id="rId6"/>
    <p:sldLayoutId id="2147483660" r:id="rId7"/>
    <p:sldLayoutId id="2147483650" r:id="rId8"/>
    <p:sldLayoutId id="2147483652" r:id="rId9"/>
    <p:sldLayoutId id="2147483664" r:id="rId10"/>
    <p:sldLayoutId id="2147483665" r:id="rId11"/>
    <p:sldLayoutId id="2147483668" r:id="rId12"/>
    <p:sldLayoutId id="2147483667" r:id="rId13"/>
    <p:sldLayoutId id="2147483653" r:id="rId14"/>
    <p:sldLayoutId id="2147483654" r:id="rId15"/>
    <p:sldLayoutId id="2147483655" r:id="rId16"/>
    <p:sldLayoutId id="2147483651" r:id="rId17"/>
    <p:sldLayoutId id="2147483661" r:id="rId18"/>
    <p:sldLayoutId id="2147483662" r:id="rId19"/>
    <p:sldLayoutId id="2147483663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Madeleine.bjorn@stockholm.se" TargetMode="External"/><Relationship Id="rId4" Type="http://schemas.openxmlformats.org/officeDocument/2006/relationships/hyperlink" Target="NUL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err="1"/>
              <a:t>Blue</a:t>
            </a:r>
            <a:r>
              <a:rPr lang="sv-SE"/>
              <a:t> bot programmering F-3</a:t>
            </a: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Annika Lundholm-Bergström</a:t>
            </a:r>
          </a:p>
          <a:p>
            <a:r>
              <a:rPr lang="sv-SE"/>
              <a:t>Madeleine Björn </a:t>
            </a:r>
          </a:p>
          <a:p>
            <a:r>
              <a:rPr lang="sv-SE"/>
              <a:t>Örbyskolan, Älvsjö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3D771FC-CD4B-405D-A2F9-69AFFBC8590F}"/>
              </a:ext>
            </a:extLst>
          </p:cNvPr>
          <p:cNvSpPr txBox="1"/>
          <p:nvPr/>
        </p:nvSpPr>
        <p:spPr>
          <a:xfrm>
            <a:off x="-149525" y="6212456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v-SE">
                <a:cs typeface="Arial"/>
              </a:rPr>
              <a:t>Cetis 2018-10-18</a:t>
            </a:r>
          </a:p>
        </p:txBody>
      </p:sp>
    </p:spTree>
    <p:extLst>
      <p:ext uri="{BB962C8B-B14F-4D97-AF65-F5344CB8AC3E}">
        <p14:creationId xmlns:p14="http://schemas.microsoft.com/office/powerpoint/2010/main" val="838348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DF28D70-62EA-4DB9-9C6A-F0860A0BE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982125" cy="3119462"/>
          </a:xfrm>
        </p:spPr>
        <p:txBody>
          <a:bodyPr/>
          <a:lstStyle/>
          <a:p>
            <a:r>
              <a:rPr lang="sv-SE" sz="2400" u="sng">
                <a:cs typeface="Arial"/>
              </a:rPr>
              <a:t>Programmeringsuppgift årskurs 2</a:t>
            </a:r>
            <a:br>
              <a:rPr lang="sv-SE" sz="2400" u="sng">
                <a:cs typeface="Arial"/>
              </a:rPr>
            </a:br>
            <a:r>
              <a:rPr lang="sv-SE" sz="1800" b="0">
                <a:cs typeface="Arial"/>
              </a:rPr>
              <a:t>Programmera vattnets och tomatens kretslopp.</a:t>
            </a:r>
            <a:br>
              <a:rPr lang="sv-SE" sz="1800" b="0">
                <a:cs typeface="Arial"/>
              </a:rPr>
            </a:br>
            <a:r>
              <a:rPr lang="sv-SE" sz="1800" b="0">
                <a:cs typeface="Arial"/>
              </a:rPr>
              <a:t>Starta samtidigt från två håll, se till att ni inte krockar.</a:t>
            </a:r>
            <a:br>
              <a:rPr lang="sv-SE" sz="1800" b="0">
                <a:cs typeface="Arial"/>
              </a:rPr>
            </a:br>
            <a:br>
              <a:rPr lang="sv-SE" sz="1800" b="0">
                <a:cs typeface="Arial"/>
              </a:rPr>
            </a:br>
            <a:br>
              <a:rPr lang="sv-SE" sz="1800" b="0">
                <a:cs typeface="Arial"/>
              </a:rPr>
            </a:br>
            <a:br>
              <a:rPr lang="sv-SE" sz="1800" b="0">
                <a:cs typeface="Arial"/>
              </a:rPr>
            </a:br>
            <a:r>
              <a:rPr lang="sv-SE" sz="2400" u="sng">
                <a:cs typeface="Arial"/>
              </a:rPr>
              <a:t>Programmeringsuppgift årskurs 3</a:t>
            </a:r>
            <a:br>
              <a:rPr lang="sv-SE" sz="2400" u="sng">
                <a:cs typeface="Arial"/>
              </a:rPr>
            </a:br>
            <a:r>
              <a:rPr lang="sv-SE" sz="1800" b="0">
                <a:cs typeface="Arial"/>
              </a:rPr>
              <a:t>Att programmera en enkel berättelse om källsortering  i Scratch Jr.</a:t>
            </a:r>
            <a:br>
              <a:rPr lang="sv-SE" sz="1800" b="0">
                <a:cs typeface="Arial"/>
              </a:rPr>
            </a:br>
            <a:br>
              <a:rPr lang="sv-SE" sz="1800" b="0">
                <a:cs typeface="Arial"/>
              </a:rPr>
            </a:br>
            <a:br>
              <a:rPr lang="sv-SE" sz="1800" b="0">
                <a:cs typeface="Arial"/>
              </a:rPr>
            </a:br>
            <a:br>
              <a:rPr lang="sv-SE" sz="1800" b="0">
                <a:cs typeface="Arial"/>
              </a:rPr>
            </a:br>
            <a:endParaRPr lang="sv-SE" u="sng"/>
          </a:p>
        </p:txBody>
      </p:sp>
      <p:pic>
        <p:nvPicPr>
          <p:cNvPr id="2" name="Bildobjekt 2" descr="En bild som visar objekt&#10;&#10;Beskrivning genererad med hög exakthet">
            <a:extLst>
              <a:ext uri="{FF2B5EF4-FFF2-40B4-BE49-F238E27FC236}">
                <a16:creationId xmlns:a16="http://schemas.microsoft.com/office/drawing/2014/main" id="{F746F469-537F-4F6A-8FB0-C50FFDC74B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491" y="3554982"/>
            <a:ext cx="1962150" cy="1962150"/>
          </a:xfrm>
          <a:prstGeom prst="rect">
            <a:avLst/>
          </a:prstGeom>
        </p:spPr>
      </p:pic>
      <p:pic>
        <p:nvPicPr>
          <p:cNvPr id="4" name="Bildobjekt 5">
            <a:extLst>
              <a:ext uri="{FF2B5EF4-FFF2-40B4-BE49-F238E27FC236}">
                <a16:creationId xmlns:a16="http://schemas.microsoft.com/office/drawing/2014/main" id="{505F3937-5309-4DBA-BC56-CC8FC0CCA4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4890" y="3698355"/>
            <a:ext cx="2743200" cy="150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79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6203032" cy="451520"/>
          </a:xfrm>
        </p:spPr>
        <p:txBody>
          <a:bodyPr/>
          <a:lstStyle/>
          <a:p>
            <a:r>
              <a:rPr lang="sv-SE"/>
              <a:t>Progressionsplan för </a:t>
            </a:r>
            <a:r>
              <a:rPr lang="sv-SE" err="1"/>
              <a:t>Örbyskolan</a:t>
            </a:r>
            <a:br>
              <a:rPr lang="sv-SE">
                <a:cs typeface="Arial"/>
              </a:rPr>
            </a:br>
            <a:r>
              <a:rPr lang="sv-SE">
                <a:cs typeface="Arial"/>
              </a:rPr>
              <a:t> 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514709" y="1133632"/>
            <a:ext cx="6844145" cy="2065200"/>
          </a:xfrm>
        </p:spPr>
        <p:txBody>
          <a:bodyPr vert="horz" lIns="0" tIns="0" rIns="0" bIns="0" rtlCol="0" anchor="t">
            <a:noAutofit/>
          </a:bodyPr>
          <a:lstStyle/>
          <a:p>
            <a:pPr>
              <a:spcAft>
                <a:spcPts val="0"/>
              </a:spcAft>
            </a:pPr>
            <a:r>
              <a:rPr lang="sv-SE" sz="1800" b="1"/>
              <a:t>Årskurs 4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/>
              <a:t>med hjälp av </a:t>
            </a:r>
            <a:r>
              <a:rPr lang="sv-SE" sz="1800" b="1"/>
              <a:t>Scratch </a:t>
            </a:r>
            <a:r>
              <a:rPr lang="sv-SE" sz="1800"/>
              <a:t>på dator göra en animerad berättelse eller redovisning.</a:t>
            </a:r>
            <a:endParaRPr lang="sv-SE" sz="1800">
              <a:cs typeface="Arial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/>
              <a:t>med hjälp av </a:t>
            </a:r>
            <a:r>
              <a:rPr lang="sv-SE" sz="1800" b="1" err="1"/>
              <a:t>Makey</a:t>
            </a:r>
            <a:r>
              <a:rPr lang="sv-SE" sz="1800" b="1"/>
              <a:t> </a:t>
            </a:r>
            <a:r>
              <a:rPr lang="sv-SE" sz="1800" b="1" err="1"/>
              <a:t>Makey</a:t>
            </a:r>
            <a:r>
              <a:rPr lang="sv-SE" sz="1800"/>
              <a:t> och</a:t>
            </a:r>
            <a:r>
              <a:rPr lang="sv-SE" sz="1800" b="1"/>
              <a:t> Scratch</a:t>
            </a:r>
            <a:r>
              <a:rPr lang="sv-SE" sz="1800"/>
              <a:t> programmera en liten orkester.</a:t>
            </a:r>
            <a:endParaRPr lang="sv-SE" sz="1800">
              <a:cs typeface="Arial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/>
              <a:t>med hjälp av </a:t>
            </a:r>
            <a:r>
              <a:rPr lang="sv-SE" sz="1800" b="1" err="1"/>
              <a:t>Dash</a:t>
            </a:r>
            <a:r>
              <a:rPr lang="sv-SE" sz="1800" b="1"/>
              <a:t> och </a:t>
            </a:r>
            <a:r>
              <a:rPr lang="sv-SE" sz="1800" b="1" err="1"/>
              <a:t>Dot</a:t>
            </a:r>
            <a:r>
              <a:rPr lang="sv-SE" sz="1800"/>
              <a:t> programmera geometriska figurer</a:t>
            </a:r>
            <a:r>
              <a:rPr lang="sv-SE" sz="1800">
                <a:cs typeface="Arial"/>
              </a:rPr>
              <a:t>.</a:t>
            </a:r>
          </a:p>
          <a:p>
            <a:endParaRPr lang="sv-SE" b="1"/>
          </a:p>
        </p:txBody>
      </p:sp>
      <p:sp>
        <p:nvSpPr>
          <p:cNvPr id="6" name="textruta 5"/>
          <p:cNvSpPr txBox="1"/>
          <p:nvPr/>
        </p:nvSpPr>
        <p:spPr>
          <a:xfrm>
            <a:off x="457200" y="3126103"/>
            <a:ext cx="8035636" cy="218521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sv-SE" b="1"/>
              <a:t>Årskurs 5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/>
              <a:t>Scratch</a:t>
            </a:r>
            <a:r>
              <a:rPr lang="sv-SE"/>
              <a:t> på dator och göra egna spel med poängräkning och arbeta med koordinater.</a:t>
            </a:r>
            <a:endParaRPr lang="sv-SE">
              <a:cs typeface="Arial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 err="1"/>
              <a:t>Dash</a:t>
            </a:r>
            <a:r>
              <a:rPr lang="sv-SE" b="1"/>
              <a:t> och </a:t>
            </a:r>
            <a:r>
              <a:rPr lang="sv-SE" b="1" err="1"/>
              <a:t>Dot</a:t>
            </a:r>
            <a:r>
              <a:rPr lang="sv-SE"/>
              <a:t> göra en digital berättelse där </a:t>
            </a:r>
            <a:r>
              <a:rPr lang="sv-SE" err="1"/>
              <a:t>Dash</a:t>
            </a:r>
            <a:r>
              <a:rPr lang="sv-SE"/>
              <a:t> och </a:t>
            </a:r>
            <a:r>
              <a:rPr lang="sv-SE" err="1"/>
              <a:t>Dot</a:t>
            </a:r>
            <a:r>
              <a:rPr lang="sv-SE"/>
              <a:t> samspelar med varandra.</a:t>
            </a:r>
            <a:endParaRPr lang="sv-SE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/>
          </a:p>
        </p:txBody>
      </p:sp>
      <p:sp>
        <p:nvSpPr>
          <p:cNvPr id="7" name="textruta 6"/>
          <p:cNvSpPr txBox="1"/>
          <p:nvPr/>
        </p:nvSpPr>
        <p:spPr>
          <a:xfrm>
            <a:off x="514710" y="4836283"/>
            <a:ext cx="7481455" cy="19082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sv-SE" b="1"/>
              <a:t>Årskurs 6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/>
              <a:t>med hjälp av en </a:t>
            </a:r>
            <a:r>
              <a:rPr lang="sv-SE" b="1" err="1"/>
              <a:t>Mico:bit</a:t>
            </a:r>
            <a:r>
              <a:rPr lang="sv-SE"/>
              <a:t> göra tex en namnskylt och tjuvlarm.</a:t>
            </a:r>
            <a:endParaRPr lang="sv-SE">
              <a:cs typeface="Arial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 err="1"/>
              <a:t>Dash</a:t>
            </a:r>
            <a:r>
              <a:rPr lang="sv-SE" b="1"/>
              <a:t> och </a:t>
            </a:r>
            <a:r>
              <a:rPr lang="sv-SE" b="1" err="1"/>
              <a:t>Dot</a:t>
            </a:r>
            <a:r>
              <a:rPr lang="sv-SE"/>
              <a:t> göra en mer avancerad digital berättelse där </a:t>
            </a:r>
            <a:r>
              <a:rPr lang="sv-SE" err="1"/>
              <a:t>Dash</a:t>
            </a:r>
            <a:r>
              <a:rPr lang="sv-SE"/>
              <a:t> och </a:t>
            </a:r>
            <a:r>
              <a:rPr lang="sv-SE" err="1"/>
              <a:t>Dot</a:t>
            </a:r>
            <a:r>
              <a:rPr lang="sv-SE"/>
              <a:t> samspelar med varandra och några tillbehör används.</a:t>
            </a:r>
            <a:endParaRPr lang="sv-SE">
              <a:cs typeface="Arial"/>
            </a:endParaRPr>
          </a:p>
          <a:p>
            <a:endParaRPr lang="sv-SE" b="1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CF75B28-2507-4E27-8385-9CAD6B14CD02}"/>
              </a:ext>
            </a:extLst>
          </p:cNvPr>
          <p:cNvSpPr txBox="1"/>
          <p:nvPr/>
        </p:nvSpPr>
        <p:spPr>
          <a:xfrm>
            <a:off x="3200400" y="3193211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v-SE"/>
              <a:t>Skriv text här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12EA46-798F-4CCA-BC47-87A1E90D8E88}"/>
              </a:ext>
            </a:extLst>
          </p:cNvPr>
          <p:cNvSpPr txBox="1"/>
          <p:nvPr/>
        </p:nvSpPr>
        <p:spPr>
          <a:xfrm>
            <a:off x="6349042" y="6198079"/>
            <a:ext cx="2470031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v-SE" sz="1200">
                <a:cs typeface="Arial"/>
              </a:rPr>
              <a:t>Revideras varje läsår.</a:t>
            </a:r>
          </a:p>
        </p:txBody>
      </p:sp>
    </p:spTree>
    <p:extLst>
      <p:ext uri="{BB962C8B-B14F-4D97-AF65-F5344CB8AC3E}">
        <p14:creationId xmlns:p14="http://schemas.microsoft.com/office/powerpoint/2010/main" val="2796080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523528"/>
          </a:xfrm>
        </p:spPr>
        <p:txBody>
          <a:bodyPr/>
          <a:lstStyle/>
          <a:p>
            <a:r>
              <a:rPr lang="sv-SE"/>
              <a:t>Progressionsplan årskurs 7-9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57199" y="1268760"/>
            <a:ext cx="8451274" cy="1753200"/>
          </a:xfrm>
        </p:spPr>
        <p:txBody>
          <a:bodyPr vert="horz" lIns="0" tIns="0" rIns="0" bIns="0" rtlCol="0" anchor="t">
            <a:noAutofit/>
          </a:bodyPr>
          <a:lstStyle/>
          <a:p>
            <a:pPr>
              <a:spcAft>
                <a:spcPts val="0"/>
              </a:spcAft>
            </a:pPr>
            <a:r>
              <a:rPr lang="sv-SE" sz="1800">
                <a:cs typeface="Arial"/>
              </a:rPr>
              <a:t> </a:t>
            </a:r>
            <a:r>
              <a:rPr lang="sv-SE" sz="1800" b="1">
                <a:cs typeface="Arial"/>
              </a:rPr>
              <a:t>Årskurs 7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>
                <a:cs typeface="Arial"/>
              </a:rPr>
              <a:t>med hjälp av </a:t>
            </a:r>
            <a:r>
              <a:rPr lang="sv-SE" sz="1800" b="1" err="1">
                <a:cs typeface="Arial"/>
              </a:rPr>
              <a:t>Mechatronics</a:t>
            </a:r>
            <a:r>
              <a:rPr lang="sv-SE" sz="1800">
                <a:cs typeface="Arial"/>
              </a:rPr>
              <a:t> bygga en stabil konstruktion och göra en programmering på surfplatta som gör att någon del kan snurra runt.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>
                <a:cs typeface="Arial"/>
              </a:rPr>
              <a:t>med hjälp av </a:t>
            </a:r>
            <a:r>
              <a:rPr lang="sv-SE" sz="1800" b="1" err="1">
                <a:cs typeface="Arial"/>
              </a:rPr>
              <a:t>Micro:bit</a:t>
            </a:r>
            <a:r>
              <a:rPr lang="sv-SE" sz="1800">
                <a:cs typeface="Arial"/>
              </a:rPr>
              <a:t> programmera en personsökare och ett mätinstrument.</a:t>
            </a:r>
          </a:p>
          <a:p>
            <a:endParaRPr lang="sv-SE" sz="1800" b="1"/>
          </a:p>
        </p:txBody>
      </p:sp>
      <p:sp>
        <p:nvSpPr>
          <p:cNvPr id="5" name="textruta 4"/>
          <p:cNvSpPr txBox="1"/>
          <p:nvPr/>
        </p:nvSpPr>
        <p:spPr>
          <a:xfrm>
            <a:off x="360217" y="2763188"/>
            <a:ext cx="74121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/>
              <a:t>Årskurs 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 err="1"/>
              <a:t>Mechatronics</a:t>
            </a:r>
            <a:r>
              <a:rPr lang="sv-SE"/>
              <a:t> bygga en stabil konstruktion som kan förflytta sig.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 err="1"/>
              <a:t>Micro:bit</a:t>
            </a:r>
            <a:r>
              <a:rPr lang="sv-SE"/>
              <a:t> programmera ett styrsystem för en elektrisk bil.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/>
              <a:t>Lego </a:t>
            </a:r>
            <a:r>
              <a:rPr lang="sv-SE" b="1" err="1"/>
              <a:t>Mindstorm</a:t>
            </a:r>
            <a:r>
              <a:rPr lang="sv-SE" b="1"/>
              <a:t> </a:t>
            </a:r>
            <a:r>
              <a:rPr lang="sv-SE"/>
              <a:t>bygga en självstyrande bil med sensorer.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/>
          </a:p>
          <a:p>
            <a:r>
              <a:rPr lang="sv-SE" b="1"/>
              <a:t> </a:t>
            </a:r>
          </a:p>
          <a:p>
            <a:endParaRPr lang="sv-SE" b="1"/>
          </a:p>
        </p:txBody>
      </p:sp>
      <p:sp>
        <p:nvSpPr>
          <p:cNvPr id="6" name="textruta 5"/>
          <p:cNvSpPr txBox="1"/>
          <p:nvPr/>
        </p:nvSpPr>
        <p:spPr>
          <a:xfrm>
            <a:off x="360217" y="4942172"/>
            <a:ext cx="7693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/>
              <a:t>Årskurs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 err="1"/>
              <a:t>Python</a:t>
            </a:r>
            <a:r>
              <a:rPr lang="sv-SE"/>
              <a:t> lösa matematiska problem.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med hjälp av </a:t>
            </a:r>
            <a:r>
              <a:rPr lang="sv-SE" b="1"/>
              <a:t>Lego </a:t>
            </a:r>
            <a:r>
              <a:rPr lang="sv-SE" b="1" err="1"/>
              <a:t>Mindstorm</a:t>
            </a:r>
            <a:r>
              <a:rPr lang="sv-SE" b="1"/>
              <a:t> </a:t>
            </a:r>
            <a:r>
              <a:rPr lang="sv-SE"/>
              <a:t>bygga en avancerad självstyrande bil.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9374D7-1864-4048-A4DC-939A09D73C62}"/>
              </a:ext>
            </a:extLst>
          </p:cNvPr>
          <p:cNvSpPr txBox="1"/>
          <p:nvPr/>
        </p:nvSpPr>
        <p:spPr>
          <a:xfrm>
            <a:off x="6219645" y="5968041"/>
            <a:ext cx="2743200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v-SE" sz="1200"/>
              <a:t>Revideras varje läsår.</a:t>
            </a:r>
          </a:p>
        </p:txBody>
      </p:sp>
    </p:spTree>
    <p:extLst>
      <p:ext uri="{BB962C8B-B14F-4D97-AF65-F5344CB8AC3E}">
        <p14:creationId xmlns:p14="http://schemas.microsoft.com/office/powerpoint/2010/main" val="386057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6779096" cy="5492080"/>
          </a:xfrm>
        </p:spPr>
        <p:txBody>
          <a:bodyPr/>
          <a:lstStyle/>
          <a:p>
            <a:r>
              <a:rPr lang="sv-SE"/>
              <a:t>Frågor!</a:t>
            </a: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r>
              <a:rPr lang="sv-SE"/>
              <a:t>Tack för att ni kom!</a:t>
            </a: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r>
              <a:rPr lang="sv-SE" sz="2000">
                <a:hlinkClick r:id="rId2" invalidUrl="http://"/>
              </a:rPr>
              <a:t>annika.lundholm-bergstrom@stockholm.se</a:t>
            </a:r>
            <a:br>
              <a:rPr lang="sv-SE" sz="2000">
                <a:cs typeface="Arial"/>
                <a:hlinkClick r:id="rId3" invalidUrl="http://"/>
              </a:rPr>
            </a:br>
            <a:br>
              <a:rPr lang="sv-SE" sz="2000">
                <a:cs typeface="Arial"/>
                <a:hlinkClick r:id="rId4" invalidUrl="http://"/>
              </a:rPr>
            </a:br>
            <a:r>
              <a:rPr lang="sv-SE" sz="2000">
                <a:hlinkClick r:id="rId5"/>
              </a:rPr>
              <a:t>madeleine.bjorn@stockholm.se</a:t>
            </a:r>
            <a:r>
              <a:rPr lang="sv-SE" sz="2000"/>
              <a:t> </a:t>
            </a:r>
            <a:br>
              <a:rPr lang="sv-SE" sz="2000">
                <a:cs typeface="Arial"/>
              </a:rPr>
            </a:br>
            <a:br>
              <a:rPr lang="sv-SE" sz="2000">
                <a:cs typeface="Arial"/>
              </a:rPr>
            </a:b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905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938068" y="2355010"/>
            <a:ext cx="5490000" cy="1856771"/>
          </a:xfrm>
        </p:spPr>
        <p:txBody>
          <a:bodyPr/>
          <a:lstStyle/>
          <a:p>
            <a:r>
              <a:rPr lang="sv-SE"/>
              <a:t>Presentation</a:t>
            </a:r>
            <a:br>
              <a:rPr lang="sv-SE"/>
            </a:br>
            <a:r>
              <a:rPr lang="sv-SE"/>
              <a:t>Vår programmeringsresa</a:t>
            </a:r>
            <a:br>
              <a:rPr lang="sv-SE"/>
            </a:br>
            <a:r>
              <a:rPr lang="sv-SE"/>
              <a:t>Programmeringsgruppen</a:t>
            </a:r>
            <a:br>
              <a:rPr lang="sv-SE"/>
            </a:b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br>
              <a:rPr lang="sv-SE">
                <a:cs typeface="Arial"/>
              </a:rPr>
            </a:b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2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Lärandematriser Förskoleklass</a:t>
            </a:r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5CA32700-D114-4A27-85E6-02EDAF3D2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597549"/>
              </p:ext>
            </p:extLst>
          </p:nvPr>
        </p:nvGraphicFramePr>
        <p:xfrm>
          <a:off x="992037" y="1682150"/>
          <a:ext cx="7077610" cy="3660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414">
                  <a:extLst>
                    <a:ext uri="{9D8B030D-6E8A-4147-A177-3AD203B41FA5}">
                      <a16:colId xmlns:a16="http://schemas.microsoft.com/office/drawing/2014/main" val="935998990"/>
                    </a:ext>
                  </a:extLst>
                </a:gridCol>
                <a:gridCol w="1726343">
                  <a:extLst>
                    <a:ext uri="{9D8B030D-6E8A-4147-A177-3AD203B41FA5}">
                      <a16:colId xmlns:a16="http://schemas.microsoft.com/office/drawing/2014/main" val="796439107"/>
                    </a:ext>
                  </a:extLst>
                </a:gridCol>
                <a:gridCol w="1701475">
                  <a:extLst>
                    <a:ext uri="{9D8B030D-6E8A-4147-A177-3AD203B41FA5}">
                      <a16:colId xmlns:a16="http://schemas.microsoft.com/office/drawing/2014/main" val="446939696"/>
                    </a:ext>
                  </a:extLst>
                </a:gridCol>
                <a:gridCol w="1895378">
                  <a:extLst>
                    <a:ext uri="{9D8B030D-6E8A-4147-A177-3AD203B41FA5}">
                      <a16:colId xmlns:a16="http://schemas.microsoft.com/office/drawing/2014/main" val="3150970587"/>
                    </a:ext>
                  </a:extLst>
                </a:gridCol>
              </a:tblGrid>
              <a:tr h="58914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>
                          <a:effectLst/>
                        </a:rPr>
                        <a:t>Jag…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2289149"/>
                  </a:ext>
                </a:extLst>
              </a:tr>
              <a:tr h="513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600">
                          <a:effectLst/>
                        </a:rPr>
                        <a:t>...kan följa en enkel instruktio</a:t>
                      </a:r>
                      <a:r>
                        <a:rPr lang="sv-SE" sz="1400">
                          <a:effectLst/>
                        </a:rPr>
                        <a:t>n</a:t>
                      </a:r>
                      <a:r>
                        <a:rPr lang="sv-SE">
                          <a:effectLst/>
                        </a:rPr>
                        <a:t>.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000">
                          <a:effectLst/>
                        </a:rPr>
                        <a:t>Jag kan följa en instruktion i ett led. </a:t>
                      </a: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Grundläggande kunskaper</a:t>
                      </a:r>
                      <a:endParaRPr lang="sv-SE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000">
                          <a:effectLst/>
                        </a:rPr>
                        <a:t>Jag kan följa en instruktion i flera led. </a:t>
                      </a: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Goda kunskaper</a:t>
                      </a:r>
                      <a:endParaRPr lang="sv-SE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000">
                          <a:effectLst/>
                        </a:rPr>
                        <a:t>Jag kan följa en instruktion i flera led och ge andra förslag på lösningar</a:t>
                      </a: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Mycket goda kunskaper</a:t>
                      </a:r>
                      <a:endParaRPr lang="sv-SE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3238219"/>
                  </a:ext>
                </a:extLst>
              </a:tr>
              <a:tr h="107497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400">
                          <a:effectLst/>
                        </a:rPr>
                        <a:t>...kan ge en enkel instruktion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000">
                          <a:effectLst/>
                        </a:rPr>
                        <a:t>Jag kan ge en enkel instruktion.</a:t>
                      </a:r>
                      <a:endParaRPr lang="sv-SE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Grundläggande kunskaper</a:t>
                      </a:r>
                      <a:endParaRPr lang="sv-SE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000">
                          <a:effectLst/>
                        </a:rPr>
                        <a:t>Jag kan ge instruktioner i flera led.</a:t>
                      </a: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Goda kunskaper</a:t>
                      </a:r>
                      <a:endParaRPr lang="sv-SE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000">
                          <a:effectLst/>
                        </a:rPr>
                        <a:t>Jag kan ge instruktioner i flera led med hjälp av </a:t>
                      </a:r>
                      <a:r>
                        <a:rPr lang="sv-SE" sz="1000" err="1">
                          <a:effectLst/>
                        </a:rPr>
                        <a:t>bildstöd</a:t>
                      </a:r>
                      <a:r>
                        <a:rPr lang="sv-SE" sz="1000">
                          <a:effectLst/>
                        </a:rPr>
                        <a:t>.</a:t>
                      </a:r>
                      <a:endParaRPr lang="sv-SE">
                        <a:effectLst/>
                      </a:endParaRPr>
                    </a:p>
                    <a:p>
                      <a:pPr>
                        <a:buNone/>
                      </a:pPr>
                      <a:endParaRPr lang="sv-SE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100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Mycket goda kunskaper</a:t>
                      </a:r>
                      <a:endParaRPr lang="sv-SE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915860"/>
                  </a:ext>
                </a:extLst>
              </a:tr>
              <a:tr h="513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400">
                          <a:effectLst/>
                        </a:rPr>
                        <a:t>...kan genomföra en enkel programmering.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Jag kan programmera en </a:t>
                      </a:r>
                      <a:r>
                        <a:rPr lang="sv-SE" sz="900" err="1">
                          <a:effectLst/>
                        </a:rPr>
                        <a:t>Bee</a:t>
                      </a:r>
                      <a:r>
                        <a:rPr lang="sv-SE" sz="900">
                          <a:effectLst/>
                        </a:rPr>
                        <a:t> bot att gå en enkel bana.</a:t>
                      </a:r>
                    </a:p>
                    <a:p>
                      <a:pPr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Grundläggande kunskaper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Jag kan programmera en </a:t>
                      </a:r>
                      <a:r>
                        <a:rPr lang="sv-SE" sz="900" err="1">
                          <a:effectLst/>
                        </a:rPr>
                        <a:t>Bee</a:t>
                      </a:r>
                      <a:r>
                        <a:rPr lang="sv-SE" sz="900">
                          <a:effectLst/>
                        </a:rPr>
                        <a:t> bot att gå en bana med flera stopp. </a:t>
                      </a:r>
                    </a:p>
                    <a:p>
                      <a:pPr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Goda kunskaper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Jag kan skapa en egen bana och programmera en </a:t>
                      </a:r>
                      <a:r>
                        <a:rPr lang="sv-SE" sz="900" err="1">
                          <a:effectLst/>
                        </a:rPr>
                        <a:t>Bee</a:t>
                      </a:r>
                      <a:r>
                        <a:rPr lang="sv-SE" sz="900">
                          <a:effectLst/>
                        </a:rPr>
                        <a:t> bot att gå denna. </a:t>
                      </a:r>
                    </a:p>
                    <a:p>
                      <a:pPr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sv-SE" sz="900">
                          <a:effectLst/>
                        </a:rPr>
                        <a:t>Mycket goda kunskaper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0498907"/>
                  </a:ext>
                </a:extLst>
              </a:tr>
            </a:tbl>
          </a:graphicData>
        </a:graphic>
      </p:graphicFrame>
      <p:sp>
        <p:nvSpPr>
          <p:cNvPr id="3" name="Högerpil 2"/>
          <p:cNvSpPr/>
          <p:nvPr/>
        </p:nvSpPr>
        <p:spPr>
          <a:xfrm>
            <a:off x="2913017" y="1907177"/>
            <a:ext cx="1227909" cy="18288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Högerpil 3"/>
          <p:cNvSpPr/>
          <p:nvPr/>
        </p:nvSpPr>
        <p:spPr>
          <a:xfrm>
            <a:off x="2913017" y="1802674"/>
            <a:ext cx="1227909" cy="28738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Högerpil 8"/>
          <p:cNvSpPr/>
          <p:nvPr/>
        </p:nvSpPr>
        <p:spPr>
          <a:xfrm>
            <a:off x="4719291" y="1802674"/>
            <a:ext cx="1227909" cy="28738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Högerpil 11"/>
          <p:cNvSpPr/>
          <p:nvPr/>
        </p:nvSpPr>
        <p:spPr>
          <a:xfrm>
            <a:off x="6516966" y="1802673"/>
            <a:ext cx="1227909" cy="28738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2D2F3-3790-479D-A40F-E4625433AE0E}"/>
              </a:ext>
            </a:extLst>
          </p:cNvPr>
          <p:cNvSpPr txBox="1"/>
          <p:nvPr/>
        </p:nvSpPr>
        <p:spPr>
          <a:xfrm>
            <a:off x="6455434" y="5558287"/>
            <a:ext cx="1682151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/>
              <a:t>Revideras varje läsår.</a:t>
            </a:r>
          </a:p>
        </p:txBody>
      </p:sp>
    </p:spTree>
    <p:extLst>
      <p:ext uri="{BB962C8B-B14F-4D97-AF65-F5344CB8AC3E}">
        <p14:creationId xmlns:p14="http://schemas.microsoft.com/office/powerpoint/2010/main" val="1368934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883568"/>
          </a:xfrm>
        </p:spPr>
        <p:txBody>
          <a:bodyPr/>
          <a:lstStyle/>
          <a:p>
            <a:r>
              <a:rPr lang="sv-SE"/>
              <a:t>Lärandematris årskurs 1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786540"/>
              </p:ext>
            </p:extLst>
          </p:nvPr>
        </p:nvGraphicFramePr>
        <p:xfrm>
          <a:off x="316470" y="940905"/>
          <a:ext cx="7634833" cy="5730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4263">
                  <a:extLst>
                    <a:ext uri="{9D8B030D-6E8A-4147-A177-3AD203B41FA5}">
                      <a16:colId xmlns:a16="http://schemas.microsoft.com/office/drawing/2014/main" val="2935315868"/>
                    </a:ext>
                  </a:extLst>
                </a:gridCol>
                <a:gridCol w="1883438">
                  <a:extLst>
                    <a:ext uri="{9D8B030D-6E8A-4147-A177-3AD203B41FA5}">
                      <a16:colId xmlns:a16="http://schemas.microsoft.com/office/drawing/2014/main" val="1777322824"/>
                    </a:ext>
                  </a:extLst>
                </a:gridCol>
                <a:gridCol w="1863566">
                  <a:extLst>
                    <a:ext uri="{9D8B030D-6E8A-4147-A177-3AD203B41FA5}">
                      <a16:colId xmlns:a16="http://schemas.microsoft.com/office/drawing/2014/main" val="3455405186"/>
                    </a:ext>
                  </a:extLst>
                </a:gridCol>
                <a:gridCol w="1863566">
                  <a:extLst>
                    <a:ext uri="{9D8B030D-6E8A-4147-A177-3AD203B41FA5}">
                      <a16:colId xmlns:a16="http://schemas.microsoft.com/office/drawing/2014/main" val="3756195715"/>
                    </a:ext>
                  </a:extLst>
                </a:gridCol>
              </a:tblGrid>
              <a:tr h="265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Jag ….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extLst>
                  <a:ext uri="{0D108BD9-81ED-4DB2-BD59-A6C34878D82A}">
                    <a16:rowId xmlns:a16="http://schemas.microsoft.com/office/drawing/2014/main" val="165491822"/>
                  </a:ext>
                </a:extLst>
              </a:tr>
              <a:tr h="14306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på olika sätt visa vad kod är och skriva kod som stegvisa instruktioner.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kan beskriva tekniska lösningar i vardagen och några delar som samverkar för att uppnå ändamålsenlighet och funktion.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utföra en </a:t>
                      </a:r>
                      <a:r>
                        <a:rPr lang="sv-SE" sz="900" err="1">
                          <a:effectLst/>
                        </a:rPr>
                        <a:t>lapprogrammering</a:t>
                      </a:r>
                      <a:r>
                        <a:rPr lang="sv-SE" sz="900">
                          <a:effectLst/>
                        </a:rPr>
                        <a:t> och programmera en kamrat.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Grundläggande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900" dirty="0">
                          <a:effectLst/>
                        </a:rPr>
                        <a:t>…kan skriva/lägga en kod med pilar.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sv-SE" sz="900" dirty="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sv-SE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Goda kunskaper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skriva/lägga en kod med pilar och siffror.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Mycket goda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extLst>
                  <a:ext uri="{0D108BD9-81ED-4DB2-BD59-A6C34878D82A}">
                    <a16:rowId xmlns:a16="http://schemas.microsoft.com/office/drawing/2014/main" val="2183391259"/>
                  </a:ext>
                </a:extLst>
              </a:tr>
              <a:tr h="16046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programmera en </a:t>
                      </a:r>
                      <a:r>
                        <a:rPr lang="sv-SE" sz="900" err="1">
                          <a:effectLst/>
                        </a:rPr>
                        <a:t>Bee</a:t>
                      </a:r>
                      <a:r>
                        <a:rPr lang="sv-SE" sz="900">
                          <a:effectLst/>
                        </a:rPr>
                        <a:t> bot så att den går som jag vill.  Jag kan felsöka och ändra kod om något inte fungerar.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kan lösa enkla problem igenom att använda någon strategi med anpassning till problemets karaktär.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'…kan programmera en </a:t>
                      </a:r>
                      <a:r>
                        <a:rPr lang="sv-SE" sz="900" err="1">
                          <a:effectLst/>
                        </a:rPr>
                        <a:t>Bee</a:t>
                      </a:r>
                      <a:r>
                        <a:rPr lang="sv-SE" sz="900">
                          <a:effectLst/>
                        </a:rPr>
                        <a:t> </a:t>
                      </a:r>
                      <a:r>
                        <a:rPr lang="sv-SE" sz="900" err="1">
                          <a:effectLst/>
                        </a:rPr>
                        <a:t>botbana</a:t>
                      </a:r>
                      <a:r>
                        <a:rPr lang="sv-SE" sz="900">
                          <a:effectLst/>
                        </a:rPr>
                        <a:t> med olika hinder.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Grundläggande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programmera en </a:t>
                      </a:r>
                      <a:r>
                        <a:rPr lang="sv-SE" sz="900" err="1">
                          <a:effectLst/>
                        </a:rPr>
                        <a:t>Bee</a:t>
                      </a:r>
                      <a:r>
                        <a:rPr lang="sv-SE" sz="900">
                          <a:effectLst/>
                        </a:rPr>
                        <a:t> </a:t>
                      </a:r>
                      <a:r>
                        <a:rPr lang="sv-SE" sz="900" err="1">
                          <a:effectLst/>
                        </a:rPr>
                        <a:t>botbana</a:t>
                      </a:r>
                      <a:r>
                        <a:rPr lang="sv-SE" sz="900">
                          <a:effectLst/>
                        </a:rPr>
                        <a:t> med både hinder och stopp.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Goda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skapa en egen </a:t>
                      </a:r>
                      <a:r>
                        <a:rPr lang="sv-SE" sz="900" err="1">
                          <a:effectLst/>
                        </a:rPr>
                        <a:t>Bee</a:t>
                      </a:r>
                      <a:r>
                        <a:rPr lang="sv-SE" sz="900">
                          <a:effectLst/>
                        </a:rPr>
                        <a:t> </a:t>
                      </a:r>
                      <a:r>
                        <a:rPr lang="sv-SE" sz="900" err="1">
                          <a:effectLst/>
                        </a:rPr>
                        <a:t>botbana</a:t>
                      </a:r>
                      <a:r>
                        <a:rPr lang="sv-SE" sz="900">
                          <a:effectLst/>
                        </a:rPr>
                        <a:t> med hinder och stopp.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Mycket goda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extLst>
                  <a:ext uri="{0D108BD9-81ED-4DB2-BD59-A6C34878D82A}">
                    <a16:rowId xmlns:a16="http://schemas.microsoft.com/office/drawing/2014/main" val="2643894134"/>
                  </a:ext>
                </a:extLst>
              </a:tr>
              <a:tr h="14294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använda arbetsområdets begrepp och symboler.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har grundläggande kunskaper om begrepp och använder dem huvudsak fungerande sätt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…använder vid enstaka tillfällen begrepp och symboler som tillhör arbetsområdet.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Grundläggande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…använder ofta begrepp och symboler som tillhör arbetsområdet.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Goda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…använder alltid begrepp och symboler som tillhör arbetsområdet.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Mycket goda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extLst>
                  <a:ext uri="{0D108BD9-81ED-4DB2-BD59-A6C34878D82A}">
                    <a16:rowId xmlns:a16="http://schemas.microsoft.com/office/drawing/2014/main" val="3245856050"/>
                  </a:ext>
                </a:extLst>
              </a:tr>
              <a:tr h="10006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hantera en robot, Ipad eller dator på ett säkert sätt.</a:t>
                      </a:r>
                      <a:endParaRPr lang="sv-SE" sz="9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…behöver bli påmind om att hantera en robot, Ipad eller dator på ett säkert sätt.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Grundläggande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>
                          <a:effectLst/>
                        </a:rPr>
                        <a:t>…kan hantera en robot, Ipad eller dator på ett säkert sätt.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Goda kunskaper</a:t>
                      </a:r>
                      <a:endParaRPr lang="sv-S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3" marR="606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900" dirty="0">
                          <a:effectLst/>
                        </a:rPr>
                        <a:t>…kan hantera en robot, Ipad eller dator på ett säkert sätt och påminner andra om detta.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 dirty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Mycket goda </a:t>
                      </a:r>
                      <a:r>
                        <a:rPr lang="sv-SE" sz="900" dirty="0"/>
                        <a:t>kunskaper</a:t>
                      </a:r>
                      <a:endParaRPr lang="en-US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0633" marR="60633" marT="0" marB="0"/>
                </a:tc>
                <a:extLst>
                  <a:ext uri="{0D108BD9-81ED-4DB2-BD59-A6C34878D82A}">
                    <a16:rowId xmlns:a16="http://schemas.microsoft.com/office/drawing/2014/main" val="883857039"/>
                  </a:ext>
                </a:extLst>
              </a:tr>
            </a:tbl>
          </a:graphicData>
        </a:graphic>
      </p:graphicFrame>
      <p:sp>
        <p:nvSpPr>
          <p:cNvPr id="8" name="Högerpil 7"/>
          <p:cNvSpPr/>
          <p:nvPr/>
        </p:nvSpPr>
        <p:spPr>
          <a:xfrm>
            <a:off x="2730137" y="940905"/>
            <a:ext cx="1227909" cy="28738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Högerpil 10"/>
          <p:cNvSpPr/>
          <p:nvPr/>
        </p:nvSpPr>
        <p:spPr>
          <a:xfrm>
            <a:off x="4564451" y="943688"/>
            <a:ext cx="1227909" cy="28738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Högerpil 11"/>
          <p:cNvSpPr/>
          <p:nvPr/>
        </p:nvSpPr>
        <p:spPr>
          <a:xfrm>
            <a:off x="6294124" y="940905"/>
            <a:ext cx="1227909" cy="28738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3B1EF2-9870-4ECB-B169-B8F0C80C0543}"/>
              </a:ext>
            </a:extLst>
          </p:cNvPr>
          <p:cNvSpPr txBox="1"/>
          <p:nvPr/>
        </p:nvSpPr>
        <p:spPr>
          <a:xfrm>
            <a:off x="7197055" y="6581001"/>
            <a:ext cx="1797171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/>
              <a:t>Revideras varje läsår.</a:t>
            </a:r>
          </a:p>
        </p:txBody>
      </p:sp>
    </p:spTree>
    <p:extLst>
      <p:ext uri="{BB962C8B-B14F-4D97-AF65-F5344CB8AC3E}">
        <p14:creationId xmlns:p14="http://schemas.microsoft.com/office/powerpoint/2010/main" val="260503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A523C8-32F8-46E1-9AC3-7B7C35BC8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2400" b="0">
                <a:cs typeface="Arial"/>
              </a:rPr>
              <a:t>Programmering i förskoleklass</a:t>
            </a:r>
            <a:endParaRPr lang="sv-SE" sz="2400" b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5E0ABE-5B7E-47D7-ADF0-6BDBD98BC0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995500"/>
            <a:ext cx="5487137" cy="1094088"/>
          </a:xfrm>
        </p:spPr>
        <p:txBody>
          <a:bodyPr vert="horz" lIns="0" tIns="0" rIns="0" bIns="0" rtlCol="0" anchor="t">
            <a:noAutofit/>
          </a:bodyPr>
          <a:lstStyle/>
          <a:p>
            <a:pPr marL="285750">
              <a:spcAft>
                <a:spcPts val="0"/>
              </a:spcAft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Analog programmering</a:t>
            </a:r>
            <a:r>
              <a:rPr lang="sv-SE">
                <a:cs typeface="Arial"/>
              </a:rPr>
              <a:t> </a:t>
            </a:r>
          </a:p>
          <a:p>
            <a:pPr marL="285750">
              <a:spcAft>
                <a:spcPts val="0"/>
              </a:spcAft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Programmering av </a:t>
            </a:r>
            <a:r>
              <a:rPr lang="sv-SE" sz="1800" err="1">
                <a:cs typeface="Arial"/>
              </a:rPr>
              <a:t>Bee</a:t>
            </a:r>
            <a:r>
              <a:rPr lang="sv-SE" sz="1800">
                <a:cs typeface="Arial"/>
              </a:rPr>
              <a:t> bot</a:t>
            </a:r>
          </a:p>
          <a:p>
            <a:pPr marL="285750">
              <a:spcAft>
                <a:spcPts val="0"/>
              </a:spcAft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Olika </a:t>
            </a:r>
            <a:r>
              <a:rPr lang="sv-SE" sz="1800" err="1">
                <a:cs typeface="Arial"/>
              </a:rPr>
              <a:t>appar</a:t>
            </a:r>
            <a:r>
              <a:rPr lang="sv-SE" sz="1800">
                <a:cs typeface="Arial"/>
              </a:rPr>
              <a:t> på surfplatta</a:t>
            </a:r>
            <a:endParaRPr lang="sv-SE">
              <a:cs typeface="Arial"/>
            </a:endParaRPr>
          </a:p>
          <a:p>
            <a:pPr>
              <a:spcAft>
                <a:spcPts val="0"/>
              </a:spcAft>
            </a:pPr>
            <a:endParaRPr lang="sv-SE" sz="1800">
              <a:cs typeface="Arial"/>
            </a:endParaRPr>
          </a:p>
          <a:p>
            <a:endParaRPr lang="sv-SE">
              <a:cs typeface="Arial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0694E1E-1AFC-4E35-A05D-86ADFD73CF0A}"/>
              </a:ext>
            </a:extLst>
          </p:cNvPr>
          <p:cNvSpPr txBox="1"/>
          <p:nvPr/>
        </p:nvSpPr>
        <p:spPr>
          <a:xfrm>
            <a:off x="207962" y="2543834"/>
            <a:ext cx="4044950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v-SE" sz="2400">
                <a:cs typeface="Arial"/>
              </a:rPr>
              <a:t>Programmering i årskurs1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FA0FE22-48FB-4E42-A858-3538999145B0}"/>
              </a:ext>
            </a:extLst>
          </p:cNvPr>
          <p:cNvSpPr txBox="1"/>
          <p:nvPr/>
        </p:nvSpPr>
        <p:spPr>
          <a:xfrm>
            <a:off x="412840" y="2998218"/>
            <a:ext cx="5735637" cy="203132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sv-SE">
                <a:cs typeface="Arial"/>
              </a:rPr>
              <a:t>Analog programmering </a:t>
            </a:r>
          </a:p>
          <a:p>
            <a:pPr marL="285750" indent="-285750">
              <a:buFont typeface="Wingdings"/>
              <a:buChar char="§"/>
            </a:pPr>
            <a:r>
              <a:rPr lang="sv-SE">
                <a:cs typeface="Arial"/>
              </a:rPr>
              <a:t>Dansprogrammering</a:t>
            </a:r>
          </a:p>
          <a:p>
            <a:pPr marL="285750" indent="-285750">
              <a:buFont typeface="Wingdings"/>
              <a:buChar char="§"/>
            </a:pPr>
            <a:r>
              <a:rPr lang="sv-SE">
                <a:cs typeface="Arial"/>
              </a:rPr>
              <a:t>Göra olika banor till </a:t>
            </a:r>
            <a:r>
              <a:rPr lang="sv-SE" err="1">
                <a:cs typeface="Arial"/>
              </a:rPr>
              <a:t>Bee</a:t>
            </a:r>
            <a:r>
              <a:rPr lang="sv-SE">
                <a:cs typeface="Arial"/>
              </a:rPr>
              <a:t> bot </a:t>
            </a:r>
          </a:p>
          <a:p>
            <a:pPr marL="285750" indent="-285750">
              <a:buFont typeface="Wingdings"/>
              <a:buChar char="§"/>
            </a:pPr>
            <a:r>
              <a:rPr lang="sv-SE">
                <a:cs typeface="Arial"/>
              </a:rPr>
              <a:t>Programmera en dans med två eller flera </a:t>
            </a:r>
            <a:r>
              <a:rPr lang="sv-SE" err="1">
                <a:cs typeface="Arial"/>
              </a:rPr>
              <a:t>Bee</a:t>
            </a:r>
            <a:r>
              <a:rPr lang="sv-SE">
                <a:cs typeface="Arial"/>
              </a:rPr>
              <a:t> bot </a:t>
            </a:r>
          </a:p>
          <a:p>
            <a:pPr marL="285750" indent="-285750">
              <a:buFont typeface="Wingdings"/>
              <a:buChar char="§"/>
            </a:pPr>
            <a:r>
              <a:rPr lang="sv-SE">
                <a:cs typeface="Arial"/>
              </a:rPr>
              <a:t>Olika </a:t>
            </a:r>
            <a:r>
              <a:rPr lang="sv-SE" err="1">
                <a:cs typeface="Arial"/>
              </a:rPr>
              <a:t>appar</a:t>
            </a:r>
            <a:r>
              <a:rPr lang="sv-SE">
                <a:cs typeface="Arial"/>
              </a:rPr>
              <a:t> på surfplatta</a:t>
            </a:r>
          </a:p>
          <a:p>
            <a:pPr algn="ctr"/>
            <a:endParaRPr lang="sv-SE">
              <a:cs typeface="Arial"/>
            </a:endParaRPr>
          </a:p>
          <a:p>
            <a:pPr algn="ctr"/>
            <a:endParaRPr lang="sv-SE">
              <a:cs typeface="Arial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7F857C9-4934-4612-AE30-853EBE6F6CB2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sv-SE">
              <a:cs typeface="Arial"/>
            </a:endParaRPr>
          </a:p>
        </p:txBody>
      </p:sp>
      <p:pic>
        <p:nvPicPr>
          <p:cNvPr id="7" name="Bildobjekt 7" descr="En bild som visar inomhus, golv&#10;&#10;Beskrivning genererad med mycket hög exakthet">
            <a:extLst>
              <a:ext uri="{FF2B5EF4-FFF2-40B4-BE49-F238E27FC236}">
                <a16:creationId xmlns:a16="http://schemas.microsoft.com/office/drawing/2014/main" id="{B85D1B37-1A64-4FBB-BAC5-8C06E6E826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838" y="2693988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1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6635080" cy="3835896"/>
          </a:xfrm>
        </p:spPr>
        <p:txBody>
          <a:bodyPr/>
          <a:lstStyle/>
          <a:p>
            <a:br>
              <a:rPr lang="sv-SE" sz="2400" u="sng"/>
            </a:br>
            <a:br>
              <a:rPr lang="sv-SE" sz="2400" u="sng">
                <a:ea typeface="+mj-lt"/>
                <a:cs typeface="+mj-lt"/>
              </a:rPr>
            </a:br>
            <a:r>
              <a:rPr lang="sv-SE" sz="2400" b="0" u="sng"/>
              <a:t>Uppgift förskoleklass:</a:t>
            </a:r>
            <a:br>
              <a:rPr lang="sv-SE" sz="2400" b="0" u="sng">
                <a:cs typeface="Arial"/>
              </a:rPr>
            </a:br>
            <a:r>
              <a:rPr lang="sv-SE" sz="1800" b="0"/>
              <a:t>Programmera en kompis att lämna skräp i rätt återvinning. </a:t>
            </a:r>
            <a:br>
              <a:rPr lang="sv-SE" sz="1800" b="0">
                <a:cs typeface="Arial"/>
              </a:rPr>
            </a:br>
            <a:br>
              <a:rPr lang="sv-SE" sz="1800" b="0">
                <a:cs typeface="Arial"/>
              </a:rPr>
            </a:br>
            <a:br>
              <a:rPr lang="sv-SE" sz="1800" b="0"/>
            </a:br>
            <a:br>
              <a:rPr lang="sv-SE" sz="1800" b="0"/>
            </a:br>
            <a:br>
              <a:rPr lang="sv-SE" sz="1800" b="0"/>
            </a:br>
            <a:r>
              <a:rPr lang="sv-SE" sz="2400" b="0" u="sng"/>
              <a:t>Uppgift årskurs 1:</a:t>
            </a:r>
            <a:br>
              <a:rPr lang="sv-SE" sz="2400" b="0" u="sng">
                <a:cs typeface="Arial"/>
              </a:rPr>
            </a:br>
            <a:r>
              <a:rPr lang="sv-SE" sz="1800" b="0"/>
              <a:t>Programmera en </a:t>
            </a:r>
            <a:r>
              <a:rPr lang="sv-SE" sz="1800" b="0" err="1"/>
              <a:t>Blue</a:t>
            </a:r>
            <a:r>
              <a:rPr lang="sv-SE" sz="1800" b="0"/>
              <a:t> bot att lämna skräp i rätt återvinning.</a:t>
            </a:r>
            <a:br>
              <a:rPr lang="sv-SE" sz="1800" b="0">
                <a:cs typeface="Arial"/>
              </a:rPr>
            </a:br>
            <a:endParaRPr lang="sv-SE"/>
          </a:p>
        </p:txBody>
      </p:sp>
      <p:pic>
        <p:nvPicPr>
          <p:cNvPr id="3" name="Bildobjekt 3">
            <a:extLst>
              <a:ext uri="{FF2B5EF4-FFF2-40B4-BE49-F238E27FC236}">
                <a16:creationId xmlns:a16="http://schemas.microsoft.com/office/drawing/2014/main" id="{D671FB08-77EB-46D7-BAE4-FEBE506AE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231" y="3969588"/>
            <a:ext cx="2311880" cy="228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6707088" cy="6212160"/>
          </a:xfrm>
        </p:spPr>
        <p:txBody>
          <a:bodyPr/>
          <a:lstStyle/>
          <a:p>
            <a:r>
              <a:rPr lang="sv-SE"/>
              <a:t>Lärandematriser årskurs 2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550646"/>
              </p:ext>
            </p:extLst>
          </p:nvPr>
        </p:nvGraphicFramePr>
        <p:xfrm>
          <a:off x="457200" y="948842"/>
          <a:ext cx="7680959" cy="5517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316">
                  <a:extLst>
                    <a:ext uri="{9D8B030D-6E8A-4147-A177-3AD203B41FA5}">
                      <a16:colId xmlns:a16="http://schemas.microsoft.com/office/drawing/2014/main" val="2918472928"/>
                    </a:ext>
                  </a:extLst>
                </a:gridCol>
                <a:gridCol w="1900993">
                  <a:extLst>
                    <a:ext uri="{9D8B030D-6E8A-4147-A177-3AD203B41FA5}">
                      <a16:colId xmlns:a16="http://schemas.microsoft.com/office/drawing/2014/main" val="1133823209"/>
                    </a:ext>
                  </a:extLst>
                </a:gridCol>
                <a:gridCol w="1874825">
                  <a:extLst>
                    <a:ext uri="{9D8B030D-6E8A-4147-A177-3AD203B41FA5}">
                      <a16:colId xmlns:a16="http://schemas.microsoft.com/office/drawing/2014/main" val="805692653"/>
                    </a:ext>
                  </a:extLst>
                </a:gridCol>
                <a:gridCol w="1874825">
                  <a:extLst>
                    <a:ext uri="{9D8B030D-6E8A-4147-A177-3AD203B41FA5}">
                      <a16:colId xmlns:a16="http://schemas.microsoft.com/office/drawing/2014/main" val="1970020116"/>
                    </a:ext>
                  </a:extLst>
                </a:gridCol>
              </a:tblGrid>
              <a:tr h="2682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700">
                          <a:effectLst/>
                        </a:rPr>
                        <a:t>Jag ….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extLst>
                  <a:ext uri="{0D108BD9-81ED-4DB2-BD59-A6C34878D82A}">
                    <a16:rowId xmlns:a16="http://schemas.microsoft.com/office/drawing/2014/main" val="442315358"/>
                  </a:ext>
                </a:extLst>
              </a:tr>
              <a:tr h="11830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på olika sätt visa vad kod är och skriva kod som stegvisa instruktioner.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kan beskriva tekniska lösningar i vardagen och några delar som samverkar för att uppnå ändamålsenlighet och funktion.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med lappar visa hur jag ska programmera min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skriva en kod med siffror och symboler som visar hur jag ska programmera min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skriva tydlig kod med siffror och symboler som visar hur jag ska programmera och som även andra kan använda för att kunna programmera.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extLst>
                  <a:ext uri="{0D108BD9-81ED-4DB2-BD59-A6C34878D82A}">
                    <a16:rowId xmlns:a16="http://schemas.microsoft.com/office/drawing/2014/main" val="3170021654"/>
                  </a:ext>
                </a:extLst>
              </a:tr>
              <a:tr h="11855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programmera en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 så att den går som jag vill.  Jag kan felsöka och ändra kod om något inte fungerar.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kan lösa enkla problem igenom att använda någon strategi med anpassning till problemets karaktär.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…får mycket hjälp när jag programmerar min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…programmerar en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Om det inte blir som jag tänkt så försöker jag felsöka och ändra koden.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…programmerar en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bot. Jag försöker utveckla och förenkla koden.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Om det inte blir som tänkt så felsöker jag och ändra koden.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extLst>
                  <a:ext uri="{0D108BD9-81ED-4DB2-BD59-A6C34878D82A}">
                    <a16:rowId xmlns:a16="http://schemas.microsoft.com/office/drawing/2014/main" val="560514888"/>
                  </a:ext>
                </a:extLst>
              </a:tr>
              <a:tr h="104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programmera en berättelse i flera steg i Scratch Jr.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Kan genomföra enkla teknikutvecklingsarbeten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samt utforma enkla digitala modeller.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programmera en berättelse i ett par steg med några enkla kommandon i Scratch Jr.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programmera en berättelse i tre steg med flera kommandon i Scratch Jr.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programmera en berättelse i fyra steg med alla olika kommandon. Jag förändrar </a:t>
                      </a:r>
                      <a:r>
                        <a:rPr lang="sv-SE" sz="800" err="1">
                          <a:effectLst/>
                        </a:rPr>
                        <a:t>sprajtar</a:t>
                      </a:r>
                      <a:r>
                        <a:rPr lang="sv-SE" sz="800">
                          <a:effectLst/>
                        </a:rPr>
                        <a:t> så att de passar min historia i Scratch Jr.</a:t>
                      </a: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extLst>
                  <a:ext uri="{0D108BD9-81ED-4DB2-BD59-A6C34878D82A}">
                    <a16:rowId xmlns:a16="http://schemas.microsoft.com/office/drawing/2014/main" val="367130911"/>
                  </a:ext>
                </a:extLst>
              </a:tr>
              <a:tr h="9794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använda arbetsområdets begrepp och symboler.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har grundläggande kunskaper om begrepp och använder dem huvudsak fungerande sätt.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…använder vid enstaka tillfällen begrepp och symboler som tillhör arbetsområdet.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…använder ofta begrepp och symboler som tillhör arbetsområdet.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…använder alltid begrepp och symboler som tillhör arbetsområdet.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extLst>
                  <a:ext uri="{0D108BD9-81ED-4DB2-BD59-A6C34878D82A}">
                    <a16:rowId xmlns:a16="http://schemas.microsoft.com/office/drawing/2014/main" val="1928068855"/>
                  </a:ext>
                </a:extLst>
              </a:tr>
              <a:tr h="8281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hantera en robot, Ipad eller dator på ett säkert sätt.</a:t>
                      </a:r>
                      <a:endParaRPr lang="sv-SE" sz="8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…behöver bli påmind om att hantera en robot, Ipad eller dator på ett säkert sätt.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hantera en robot, Ipad eller dator på ett säkert sätt.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hantera en robot, Ipad eller dator på ett säkert sätt och påminner andra om detta.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71" marR="46071" marT="0" marB="0"/>
                </a:tc>
                <a:extLst>
                  <a:ext uri="{0D108BD9-81ED-4DB2-BD59-A6C34878D82A}">
                    <a16:rowId xmlns:a16="http://schemas.microsoft.com/office/drawing/2014/main" val="1018814982"/>
                  </a:ext>
                </a:extLst>
              </a:tr>
            </a:tbl>
          </a:graphicData>
        </a:graphic>
      </p:graphicFrame>
      <p:sp>
        <p:nvSpPr>
          <p:cNvPr id="4" name="Pil: höger 3"/>
          <p:cNvSpPr/>
          <p:nvPr/>
        </p:nvSpPr>
        <p:spPr>
          <a:xfrm>
            <a:off x="4782304" y="1007409"/>
            <a:ext cx="963949" cy="17511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" name="Pil: höger 4"/>
          <p:cNvSpPr/>
          <p:nvPr/>
        </p:nvSpPr>
        <p:spPr>
          <a:xfrm>
            <a:off x="2848421" y="1007409"/>
            <a:ext cx="962323" cy="1767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" name="Pil: höger 7"/>
          <p:cNvSpPr/>
          <p:nvPr/>
        </p:nvSpPr>
        <p:spPr>
          <a:xfrm>
            <a:off x="6656230" y="992831"/>
            <a:ext cx="962323" cy="17511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6F051B-4484-4912-AE97-8A4C85D91C9E}"/>
              </a:ext>
            </a:extLst>
          </p:cNvPr>
          <p:cNvSpPr txBox="1"/>
          <p:nvPr/>
        </p:nvSpPr>
        <p:spPr>
          <a:xfrm>
            <a:off x="6599207" y="6535947"/>
            <a:ext cx="1825925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/>
              <a:t>Revideras varje läsår.</a:t>
            </a:r>
          </a:p>
        </p:txBody>
      </p:sp>
    </p:spTree>
    <p:extLst>
      <p:ext uri="{BB962C8B-B14F-4D97-AF65-F5344CB8AC3E}">
        <p14:creationId xmlns:p14="http://schemas.microsoft.com/office/powerpoint/2010/main" val="251417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692696"/>
            <a:ext cx="8363272" cy="5688632"/>
          </a:xfrm>
        </p:spPr>
        <p:txBody>
          <a:bodyPr/>
          <a:lstStyle/>
          <a:p>
            <a:r>
              <a:rPr lang="sv-SE"/>
              <a:t>Lärandematriser årskurs 3</a:t>
            </a:r>
            <a:br>
              <a:rPr lang="sv-SE"/>
            </a:br>
            <a:endParaRPr lang="sv-SE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35884"/>
              </p:ext>
            </p:extLst>
          </p:nvPr>
        </p:nvGraphicFramePr>
        <p:xfrm>
          <a:off x="462271" y="1502889"/>
          <a:ext cx="8013177" cy="4732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0795">
                  <a:extLst>
                    <a:ext uri="{9D8B030D-6E8A-4147-A177-3AD203B41FA5}">
                      <a16:colId xmlns:a16="http://schemas.microsoft.com/office/drawing/2014/main" val="669896585"/>
                    </a:ext>
                  </a:extLst>
                </a:gridCol>
                <a:gridCol w="1920550">
                  <a:extLst>
                    <a:ext uri="{9D8B030D-6E8A-4147-A177-3AD203B41FA5}">
                      <a16:colId xmlns:a16="http://schemas.microsoft.com/office/drawing/2014/main" val="2248592798"/>
                    </a:ext>
                  </a:extLst>
                </a:gridCol>
                <a:gridCol w="1955916">
                  <a:extLst>
                    <a:ext uri="{9D8B030D-6E8A-4147-A177-3AD203B41FA5}">
                      <a16:colId xmlns:a16="http://schemas.microsoft.com/office/drawing/2014/main" val="2275960924"/>
                    </a:ext>
                  </a:extLst>
                </a:gridCol>
                <a:gridCol w="1955916">
                  <a:extLst>
                    <a:ext uri="{9D8B030D-6E8A-4147-A177-3AD203B41FA5}">
                      <a16:colId xmlns:a16="http://schemas.microsoft.com/office/drawing/2014/main" val="2791407765"/>
                    </a:ext>
                  </a:extLst>
                </a:gridCol>
              </a:tblGrid>
              <a:tr h="3369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Jag ….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extLst>
                  <a:ext uri="{0D108BD9-81ED-4DB2-BD59-A6C34878D82A}">
                    <a16:rowId xmlns:a16="http://schemas.microsoft.com/office/drawing/2014/main" val="1176702120"/>
                  </a:ext>
                </a:extLst>
              </a:tr>
              <a:tr h="954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på olika sätt visa vad kod är.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kan beskriva tekniska lösningar i vardagen och några delar som samverkar för att uppnå ändamålsenlighet och funktion.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skriva en kod som visar hur jag ska koda min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 bot.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skriva enkel och tydlig kod som jag och andra kan programmera.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skriva en enkel och funktionell kort kod, där risken för fel minimeras.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extLst>
                  <a:ext uri="{0D108BD9-81ED-4DB2-BD59-A6C34878D82A}">
                    <a16:rowId xmlns:a16="http://schemas.microsoft.com/office/drawing/2014/main" val="4013137357"/>
                  </a:ext>
                </a:extLst>
              </a:tr>
              <a:tr h="1298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programmera en robot.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kan lösa enkla problem igenom att använda någon strategi med anpassning till problemets karaktär.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…programmerar min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 /scratchkatt/ </a:t>
                      </a:r>
                      <a:r>
                        <a:rPr lang="sv-SE" sz="800" err="1">
                          <a:effectLst/>
                        </a:rPr>
                        <a:t>WeDo</a:t>
                      </a:r>
                      <a:r>
                        <a:rPr lang="sv-SE" sz="800">
                          <a:effectLst/>
                        </a:rPr>
                        <a:t> robot så att den kan röra sig.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Om det inte blir som tänkt så försöker jag felsöka och ändrar koden.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…programmerar min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 /scratchkatt/ </a:t>
                      </a:r>
                      <a:r>
                        <a:rPr lang="sv-SE" sz="800" err="1">
                          <a:effectLst/>
                        </a:rPr>
                        <a:t>WeDo</a:t>
                      </a:r>
                      <a:r>
                        <a:rPr lang="sv-SE" sz="800">
                          <a:effectLst/>
                        </a:rPr>
                        <a:t> robot så att den kan röra sig. Jag försöker själv utveckla koden.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Om det inte blir som tänkt så felsöker jag och ändrar koden.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…programmerar min </a:t>
                      </a:r>
                      <a:r>
                        <a:rPr lang="sv-SE" sz="800" err="1">
                          <a:effectLst/>
                        </a:rPr>
                        <a:t>Blue</a:t>
                      </a:r>
                      <a:r>
                        <a:rPr lang="sv-SE" sz="800">
                          <a:effectLst/>
                        </a:rPr>
                        <a:t> bot /scratchkatt/ </a:t>
                      </a:r>
                      <a:r>
                        <a:rPr lang="sv-SE" sz="800" err="1">
                          <a:effectLst/>
                        </a:rPr>
                        <a:t>WeDo</a:t>
                      </a:r>
                      <a:r>
                        <a:rPr lang="sv-SE" sz="800">
                          <a:effectLst/>
                        </a:rPr>
                        <a:t> robot så att den kan röra sig. Jag försöker själv utveckla koden bl.a. använder jag enkla </a:t>
                      </a:r>
                      <a:r>
                        <a:rPr lang="sv-SE" sz="800" err="1">
                          <a:effectLst/>
                        </a:rPr>
                        <a:t>if</a:t>
                      </a:r>
                      <a:r>
                        <a:rPr lang="sv-SE" sz="800">
                          <a:effectLst/>
                        </a:rPr>
                        <a:t>-satser.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Om det inte blir som jag tänkt felsöker jag och ändrar koden.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extLst>
                  <a:ext uri="{0D108BD9-81ED-4DB2-BD59-A6C34878D82A}">
                    <a16:rowId xmlns:a16="http://schemas.microsoft.com/office/drawing/2014/main" val="3949728404"/>
                  </a:ext>
                </a:extLst>
              </a:tr>
              <a:tr h="954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använda arbetsområdets begrepp och symboler.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har grundläggande kunskaper om begrepp och använder dem huvudsak fungerande sätt.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…använder vid enstaka tillfällen begrepp och symboler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…använder ofta begrepp och symboler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…använder alltid begrepp och symboler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extLst>
                  <a:ext uri="{0D108BD9-81ED-4DB2-BD59-A6C34878D82A}">
                    <a16:rowId xmlns:a16="http://schemas.microsoft.com/office/drawing/2014/main" val="3704203260"/>
                  </a:ext>
                </a:extLst>
              </a:tr>
              <a:tr h="9024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hantera en robot, Ipad eller dator på ett säkert sätt.</a:t>
                      </a:r>
                      <a:endParaRPr lang="sv-SE" sz="80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…behöver bli påmind om att hantera en robot, Ipad eller dator på ett säkert sätt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Grundläggande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hantera en robot, Ipad eller dator på ett säkert sätt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v-SE" sz="80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sv-SE" sz="800">
                          <a:effectLst/>
                        </a:rPr>
                        <a:t>…kan hantera en robot, Ipad eller dator på ett säkert sätt och påminner andra om detta</a:t>
                      </a: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sv-SE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Mycket goda kunskaper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24" marR="48024" marT="0" marB="0"/>
                </a:tc>
                <a:extLst>
                  <a:ext uri="{0D108BD9-81ED-4DB2-BD59-A6C34878D82A}">
                    <a16:rowId xmlns:a16="http://schemas.microsoft.com/office/drawing/2014/main" val="3807845560"/>
                  </a:ext>
                </a:extLst>
              </a:tr>
            </a:tbl>
          </a:graphicData>
        </a:graphic>
      </p:graphicFrame>
      <p:sp>
        <p:nvSpPr>
          <p:cNvPr id="5" name="Pil: höger 3"/>
          <p:cNvSpPr/>
          <p:nvPr/>
        </p:nvSpPr>
        <p:spPr>
          <a:xfrm>
            <a:off x="5004048" y="1581616"/>
            <a:ext cx="1209262" cy="191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" name="Pil: höger 4"/>
          <p:cNvSpPr/>
          <p:nvPr/>
        </p:nvSpPr>
        <p:spPr>
          <a:xfrm>
            <a:off x="3059832" y="1560071"/>
            <a:ext cx="1208949" cy="1906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7" name="Pil: höger 7"/>
          <p:cNvSpPr/>
          <p:nvPr/>
        </p:nvSpPr>
        <p:spPr>
          <a:xfrm>
            <a:off x="6955399" y="1582193"/>
            <a:ext cx="1232762" cy="19062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44D0BE-E5FE-49E8-B091-49578971C90D}"/>
              </a:ext>
            </a:extLst>
          </p:cNvPr>
          <p:cNvSpPr txBox="1"/>
          <p:nvPr/>
        </p:nvSpPr>
        <p:spPr>
          <a:xfrm>
            <a:off x="6786114" y="6205268"/>
            <a:ext cx="1710907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/>
              <a:t>Revideras varje läsår.</a:t>
            </a:r>
          </a:p>
        </p:txBody>
      </p:sp>
    </p:spTree>
    <p:extLst>
      <p:ext uri="{BB962C8B-B14F-4D97-AF65-F5344CB8AC3E}">
        <p14:creationId xmlns:p14="http://schemas.microsoft.com/office/powerpoint/2010/main" val="1934265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CAB6F9-7587-4974-A008-183A3314F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2400" b="0">
                <a:cs typeface="Arial"/>
              </a:rPr>
              <a:t>Programmering årskurs 2</a:t>
            </a:r>
            <a:br>
              <a:rPr lang="sv-SE" sz="2400" b="0">
                <a:cs typeface="Arial"/>
              </a:rPr>
            </a:b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C29D99-AEEC-4546-946A-B998348FDD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1" y="934996"/>
            <a:ext cx="5899887" cy="2387001"/>
          </a:xfrm>
        </p:spPr>
        <p:txBody>
          <a:bodyPr vert="horz" lIns="0" tIns="0" rIns="0" bIns="0" rtlCol="0" anchor="t">
            <a:noAutofit/>
          </a:bodyPr>
          <a:lstStyle/>
          <a:p>
            <a:pPr marL="285750"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Att gå olika banor med </a:t>
            </a:r>
            <a:r>
              <a:rPr lang="sv-SE" sz="1800" err="1">
                <a:cs typeface="Arial"/>
              </a:rPr>
              <a:t>Blue</a:t>
            </a:r>
            <a:r>
              <a:rPr lang="sv-SE" sz="1800">
                <a:cs typeface="Arial"/>
              </a:rPr>
              <a:t> bot och lägga </a:t>
            </a:r>
            <a:r>
              <a:rPr lang="sv-SE" sz="1800" err="1">
                <a:cs typeface="Arial"/>
              </a:rPr>
              <a:t>pilkod</a:t>
            </a:r>
            <a:r>
              <a:rPr lang="sv-SE" sz="1800">
                <a:cs typeface="Arial"/>
              </a:rPr>
              <a:t>.</a:t>
            </a:r>
            <a:endParaRPr lang="sv-SE">
              <a:cs typeface="Arial"/>
            </a:endParaRPr>
          </a:p>
          <a:p>
            <a:pPr marL="285750"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Att enas om en funktionell kod med pilar och siffror.</a:t>
            </a:r>
          </a:p>
          <a:p>
            <a:pPr marL="285750"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Göra egna kartor som en </a:t>
            </a:r>
            <a:r>
              <a:rPr lang="sv-SE" sz="1800" err="1">
                <a:cs typeface="Arial"/>
              </a:rPr>
              <a:t>Blue</a:t>
            </a:r>
            <a:r>
              <a:rPr lang="sv-SE" sz="1800">
                <a:cs typeface="Arial"/>
              </a:rPr>
              <a:t> bot kan gå på.</a:t>
            </a:r>
          </a:p>
          <a:p>
            <a:pPr marL="285750"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Göra uppgifter till din egen karta.</a:t>
            </a:r>
          </a:p>
          <a:p>
            <a:pPr marL="285750"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Göra berättelser i flera steg i Scratch Jr.</a:t>
            </a:r>
          </a:p>
          <a:p>
            <a:pPr marL="285750">
              <a:buFont typeface="Wingdings" panose="020B0604020202020204" pitchFamily="34" charset="0"/>
              <a:buChar char="§"/>
            </a:pPr>
            <a:r>
              <a:rPr lang="sv-SE" sz="1800">
                <a:cs typeface="Arial"/>
              </a:rPr>
              <a:t>Olika </a:t>
            </a:r>
            <a:r>
              <a:rPr lang="sv-SE" sz="1800" err="1">
                <a:cs typeface="Arial"/>
              </a:rPr>
              <a:t>appar</a:t>
            </a:r>
            <a:r>
              <a:rPr lang="sv-SE" sz="1800">
                <a:cs typeface="Arial"/>
              </a:rPr>
              <a:t> på surfplatta.</a:t>
            </a:r>
          </a:p>
          <a:p>
            <a:pPr marL="285750" indent="-285750">
              <a:buFont typeface="Wingdings" panose="020B0604020202020204" pitchFamily="34" charset="0"/>
              <a:buChar char="§"/>
            </a:pPr>
            <a:endParaRPr lang="sv-SE" sz="1800">
              <a:cs typeface="Arial"/>
            </a:endParaRPr>
          </a:p>
          <a:p>
            <a:endParaRPr lang="sv-SE" sz="2400">
              <a:cs typeface="Arial"/>
            </a:endParaRPr>
          </a:p>
          <a:p>
            <a:r>
              <a:rPr lang="sv-SE" sz="2400">
                <a:cs typeface="Arial"/>
              </a:rPr>
              <a:t>Programmering årskurs 3</a:t>
            </a:r>
          </a:p>
          <a:p>
            <a:endParaRPr lang="sv-SE">
              <a:cs typeface="Arial"/>
            </a:endParaRPr>
          </a:p>
          <a:p>
            <a:endParaRPr lang="sv-SE">
              <a:cs typeface="Arial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076EEE5-F229-4F31-A9DC-AC53A72A3DD7}"/>
              </a:ext>
            </a:extLst>
          </p:cNvPr>
          <p:cNvSpPr txBox="1"/>
          <p:nvPr/>
        </p:nvSpPr>
        <p:spPr>
          <a:xfrm>
            <a:off x="395536" y="4120082"/>
            <a:ext cx="7776864" cy="170303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endParaRPr lang="sv-SE">
              <a:cs typeface="Arial"/>
            </a:endParaRPr>
          </a:p>
          <a:p>
            <a:pPr marL="285750" indent="-285750">
              <a:buFont typeface="Wingdings"/>
              <a:buChar char="§"/>
            </a:pPr>
            <a:endParaRPr lang="sv-SE">
              <a:cs typeface="Arial"/>
            </a:endParaRPr>
          </a:p>
          <a:p>
            <a:pPr marL="285750">
              <a:buFont typeface="Wingdings"/>
              <a:buChar char="§"/>
            </a:pPr>
            <a:r>
              <a:rPr lang="sv-SE">
                <a:cs typeface="Arial"/>
              </a:rPr>
              <a:t>Egna animerade berättelser eller redovisningar i Scratch Jr.</a:t>
            </a:r>
          </a:p>
          <a:p>
            <a:pPr marL="285750">
              <a:lnSpc>
                <a:spcPct val="150000"/>
              </a:lnSpc>
              <a:buFont typeface="Wingdings"/>
              <a:buChar char="§"/>
            </a:pPr>
            <a:r>
              <a:rPr lang="sv-SE">
                <a:cs typeface="Arial"/>
              </a:rPr>
              <a:t>Kunna med hjälp av instruktioner bygga och programmera lego </a:t>
            </a:r>
            <a:r>
              <a:rPr lang="sv-SE" err="1">
                <a:cs typeface="Arial"/>
              </a:rPr>
              <a:t>WeDo</a:t>
            </a:r>
            <a:r>
              <a:rPr lang="sv-SE">
                <a:cs typeface="Arial"/>
              </a:rPr>
              <a:t>.</a:t>
            </a:r>
          </a:p>
          <a:p>
            <a:pPr marL="285750">
              <a:lnSpc>
                <a:spcPct val="150000"/>
              </a:lnSpc>
              <a:buFont typeface="Wingdings"/>
              <a:buChar char="§"/>
            </a:pPr>
            <a:r>
              <a:rPr lang="sv-SE">
                <a:cs typeface="Arial"/>
              </a:rPr>
              <a:t>Olika </a:t>
            </a:r>
            <a:r>
              <a:rPr lang="sv-SE" err="1">
                <a:cs typeface="Arial"/>
              </a:rPr>
              <a:t>appar</a:t>
            </a:r>
            <a:r>
              <a:rPr lang="sv-SE">
                <a:cs typeface="Arial"/>
              </a:rPr>
              <a:t> på surfplatta.</a:t>
            </a:r>
          </a:p>
        </p:txBody>
      </p:sp>
      <p:pic>
        <p:nvPicPr>
          <p:cNvPr id="5" name="Bildobjekt 5" descr="En bild som visar byggnad, golv&#10;&#10;Beskrivning genererad med hög exakthet">
            <a:extLst>
              <a:ext uri="{FF2B5EF4-FFF2-40B4-BE49-F238E27FC236}">
                <a16:creationId xmlns:a16="http://schemas.microsoft.com/office/drawing/2014/main" id="{8649C294-DA2A-4A0F-A77A-F46EE27DE8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525" y="995363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22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936a4483153a0884f85473cf22138dde911c526"/>
</p:tagLst>
</file>

<file path=ppt/theme/theme1.xml><?xml version="1.0" encoding="utf-8"?>
<a:theme xmlns:a="http://schemas.openxmlformats.org/drawingml/2006/main" name="Sthlm Presentation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.potx" id="{0DB55524-07EF-44C1-8747-CF1B5E5AC5B3}" vid="{A10E0A3B-2E4F-4225-A22C-A74EB0A09C1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1241</Words>
  <Application>Microsoft Office PowerPoint</Application>
  <PresentationFormat>Bildspel på skärmen (4:3)</PresentationFormat>
  <Paragraphs>468</Paragraphs>
  <Slides>13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Wingdings</vt:lpstr>
      <vt:lpstr>Sthlm Presentation</vt:lpstr>
      <vt:lpstr>Blue bot programmering F-3</vt:lpstr>
      <vt:lpstr>Presentation Vår programmeringsresa Programmeringsgruppen      </vt:lpstr>
      <vt:lpstr>Lärandematriser Förskoleklass</vt:lpstr>
      <vt:lpstr>Lärandematris årskurs 1</vt:lpstr>
      <vt:lpstr>Programmering i förskoleklass</vt:lpstr>
      <vt:lpstr>  Uppgift förskoleklass: Programmera en kompis att lämna skräp i rätt återvinning.      Uppgift årskurs 1: Programmera en Blue bot att lämna skräp i rätt återvinning. </vt:lpstr>
      <vt:lpstr>Lärandematriser årskurs 2</vt:lpstr>
      <vt:lpstr>Lärandematriser årskurs 3 </vt:lpstr>
      <vt:lpstr>Programmering årskurs 2 </vt:lpstr>
      <vt:lpstr>Programmeringsuppgift årskurs 2 Programmera vattnets och tomatens kretslopp. Starta samtidigt från två håll, se till att ni inte krockar.    Programmeringsuppgift årskurs 3 Att programmera en enkel berättelse om källsortering  i Scratch Jr.    </vt:lpstr>
      <vt:lpstr>Progressionsplan för Örbyskolan  </vt:lpstr>
      <vt:lpstr>Progressionsplan årskurs 7-9</vt:lpstr>
      <vt:lpstr>Frågor!     Tack för att ni kom!  annika.lundholm-bergstrom@stockholm.se  madeleine.bjorn@stockholm.se   </vt:lpstr>
    </vt:vector>
  </TitlesOfParts>
  <Company>Stockholms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– radera denna sida när du läst och är klar med din presentation</dc:title>
  <dc:creator>Madeleine Björn</dc:creator>
  <cp:lastModifiedBy>Annika Bergström</cp:lastModifiedBy>
  <cp:revision>2</cp:revision>
  <cp:lastPrinted>2018-10-17T19:12:49Z</cp:lastPrinted>
  <dcterms:created xsi:type="dcterms:W3CDTF">2018-10-10T13:52:06Z</dcterms:created>
  <dcterms:modified xsi:type="dcterms:W3CDTF">2018-10-22T16:45:53Z</dcterms:modified>
</cp:coreProperties>
</file>